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305" r:id="rId4"/>
    <p:sldId id="306" r:id="rId5"/>
    <p:sldId id="307" r:id="rId6"/>
    <p:sldId id="258" r:id="rId7"/>
    <p:sldId id="262" r:id="rId8"/>
    <p:sldId id="263" r:id="rId9"/>
    <p:sldId id="339" r:id="rId10"/>
    <p:sldId id="340" r:id="rId11"/>
    <p:sldId id="341" r:id="rId12"/>
    <p:sldId id="270" r:id="rId13"/>
    <p:sldId id="271" r:id="rId14"/>
    <p:sldId id="342" r:id="rId15"/>
    <p:sldId id="343" r:id="rId16"/>
    <p:sldId id="274" r:id="rId17"/>
    <p:sldId id="344" r:id="rId18"/>
    <p:sldId id="345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311" r:id="rId29"/>
    <p:sldId id="300" r:id="rId30"/>
    <p:sldId id="301" r:id="rId31"/>
    <p:sldId id="302" r:id="rId32"/>
    <p:sldId id="308" r:id="rId33"/>
    <p:sldId id="309" r:id="rId34"/>
    <p:sldId id="310" r:id="rId35"/>
    <p:sldId id="312" r:id="rId36"/>
    <p:sldId id="313" r:id="rId37"/>
    <p:sldId id="288" r:id="rId38"/>
    <p:sldId id="289" r:id="rId39"/>
    <p:sldId id="290" r:id="rId40"/>
    <p:sldId id="314" r:id="rId41"/>
    <p:sldId id="291" r:id="rId42"/>
    <p:sldId id="315" r:id="rId43"/>
    <p:sldId id="293" r:id="rId44"/>
    <p:sldId id="294" r:id="rId45"/>
    <p:sldId id="295" r:id="rId46"/>
    <p:sldId id="296" r:id="rId47"/>
    <p:sldId id="297" r:id="rId48"/>
    <p:sldId id="298" r:id="rId49"/>
    <p:sldId id="316" r:id="rId50"/>
    <p:sldId id="317" r:id="rId51"/>
    <p:sldId id="323" r:id="rId52"/>
    <p:sldId id="318" r:id="rId53"/>
    <p:sldId id="319" r:id="rId54"/>
    <p:sldId id="320" r:id="rId55"/>
    <p:sldId id="321" r:id="rId56"/>
    <p:sldId id="322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5" r:id="rId68"/>
    <p:sldId id="336" r:id="rId69"/>
    <p:sldId id="337" r:id="rId70"/>
    <p:sldId id="338" r:id="rId7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42092"/>
    <a:srgbClr val="FF40FF"/>
    <a:srgbClr val="152429"/>
    <a:srgbClr val="172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01"/>
    <p:restoredTop sz="86689"/>
  </p:normalViewPr>
  <p:slideViewPr>
    <p:cSldViewPr snapToGrid="0">
      <p:cViewPr varScale="1">
        <p:scale>
          <a:sx n="138" d="100"/>
          <a:sy n="138" d="100"/>
        </p:scale>
        <p:origin x="1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D48EE-3F37-F348-BF70-F8B605C51F16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5B812-6389-434B-85EB-3BA780078B5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319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1.</a:t>
            </a:r>
            <a:r>
              <a:rPr lang="en" altLang="zh-TW" sz="1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MNIST</a:t>
            </a:r>
            <a:r>
              <a:rPr lang="zh-TW" altLang="en-US" sz="1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？</a:t>
            </a:r>
            <a:endParaRPr lang="en-US" altLang="zh-TW" sz="18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zh-TW" altLang="en-US" sz="1800" b="0" i="0" dirty="0">
                <a:solidFill>
                  <a:srgbClr val="292929"/>
                </a:solidFill>
                <a:effectLst/>
                <a:latin typeface="source-serif-pro"/>
              </a:rPr>
              <a:t>這是一個大型手寫數字資料庫，每一張圖片為 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latin typeface="source-serif-pro"/>
              </a:rPr>
              <a:t>28*28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latin typeface="source-serif-pro"/>
              </a:rPr>
              <a:t>大小，這個數據庫當中包含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latin typeface="source-serif-pro"/>
              </a:rPr>
              <a:t>60000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latin typeface="source-serif-pro"/>
              </a:rPr>
              <a:t>筆訓練影像和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latin typeface="source-serif-pro"/>
              </a:rPr>
              <a:t>10000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latin typeface="source-serif-pro"/>
              </a:rPr>
              <a:t>筆測試影像</a:t>
            </a:r>
            <a:r>
              <a:rPr lang="zh-TW" altLang="en-US" sz="1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，如右圖，看得出來就是 </a:t>
            </a:r>
            <a:r>
              <a:rPr lang="en-US" altLang="zh-TW" sz="1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5, 0, 4, 1 </a:t>
            </a:r>
            <a:r>
              <a:rPr lang="zh-TW" altLang="en-US" sz="18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這四個數字</a:t>
            </a:r>
            <a:endParaRPr kumimoji="1"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5B812-6389-434B-85EB-3BA780078B58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6409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圖片都是解析度 </a:t>
            </a: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28*28 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的數字資料 </a:t>
            </a: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陣列</a:t>
            </a: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), 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而 </a:t>
            </a: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MLP 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多層感知器是要針對圖片中的每一個畫素進行學習</a:t>
            </a: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因此須將 </a:t>
            </a: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28*28 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的陣列轉換成 </a:t>
            </a: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1* 784 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的一維陣列 </a:t>
            </a: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向量</a:t>
            </a: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) 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較好處理</a:t>
            </a:r>
            <a:endParaRPr lang="en-US" altLang="zh-TW" sz="1200" dirty="0">
              <a:solidFill>
                <a:srgbClr val="3032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en" altLang="zh-TW" sz="1200" dirty="0">
                <a:solidFill>
                  <a:srgbClr val="3032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Features </a:t>
            </a:r>
            <a:r>
              <a:rPr lang="zh-TW" altLang="en-US" sz="1200" dirty="0">
                <a:solidFill>
                  <a:srgbClr val="3032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 </a:t>
            </a:r>
            <a:r>
              <a:rPr lang="en-US" altLang="zh-TW" sz="1200" dirty="0">
                <a:solidFill>
                  <a:srgbClr val="3032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 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	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特徵資料（樣本數</a:t>
            </a: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,28,28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）形狀轉換成（樣本數</a:t>
            </a:r>
            <a:r>
              <a:rPr lang="en-US" altLang="zh-TW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,784</a:t>
            </a:r>
            <a:r>
              <a:rPr lang="zh-TW" altLang="en-US" sz="1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1200" dirty="0">
              <a:solidFill>
                <a:srgbClr val="3032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endParaRPr lang="en-US" altLang="zh-TW" sz="1200" dirty="0">
              <a:solidFill>
                <a:srgbClr val="3032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endParaRPr lang="en-US" altLang="zh-TW" sz="1200" dirty="0">
              <a:solidFill>
                <a:srgbClr val="3032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5B812-6389-434B-85EB-3BA780078B58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925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可見圖片樣本已轉成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1*784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的一維向量了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為了提高訓練模型之精確度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必須將此一維向量正規化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normalization),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正規化可以用值域的最大值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或者整體平均值做分母去除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此處用除以最大值的方式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這樣原來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0~255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的像素值就變成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0~1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之間了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5B812-6389-434B-85EB-3BA780078B58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842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5B812-6389-434B-85EB-3BA780078B58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727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5B812-6389-434B-85EB-3BA780078B58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126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5B812-6389-434B-85EB-3BA780078B58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767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5B812-6389-434B-85EB-3BA780078B58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457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Functional API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跟</a:t>
            </a:r>
            <a:r>
              <a:rPr lang="en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Sequential Model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一樣是建立模型的方法，不過與</a:t>
            </a:r>
            <a:r>
              <a:rPr lang="en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Sequential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不同的是，用</a:t>
            </a:r>
            <a:r>
              <a:rPr lang="en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Sequential Model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方法建立的模型只能是單輸入單輸出的模型，而</a:t>
            </a:r>
            <a:r>
              <a:rPr lang="en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Functional API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建立的模型更靈活，除了可以是單輸入單輸出外，還可以是多輸入單輸出、單輸入多輸出、多輸入多輸出的模型，能夠建立不同種類的模型，使得</a:t>
            </a:r>
            <a:r>
              <a:rPr lang="en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Functional API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有更多的應用，今天會先介紹與</a:t>
            </a:r>
            <a:r>
              <a:rPr lang="en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Sequential Model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一樣的單輸入單輸出模型的建立，也順便回憶昨天的內容，並且比較一下不同的地方。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5B812-6389-434B-85EB-3BA780078B58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734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060EC3-9442-8D0B-27C1-88046C11F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C6219D-91C3-D0EB-4831-B0C5E578E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CD7626-529A-709C-C219-F7A51BD5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943221-BB40-3173-E2C4-FD79B02A9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B15186-7B69-8E1F-828F-845EF2BB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204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C32D7-5337-1C0D-3770-80D88DA1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335BD6-99BC-5999-EE21-34A71BD86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B56CCA-92C2-0393-511E-58709B3C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27A78F-63F5-F724-E0D6-587677B5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8E18A1-EF03-0857-B225-949D02E5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571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0B0B437-29CF-3A38-EB1F-706B262A4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B594F8-0B18-0A02-53BB-CDFE810E2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876385-20D8-94A5-9BE2-48792142A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9861AB-709C-C741-79FC-71D5EB0F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BCA286-B4CB-5C9E-E6CE-C31D7162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575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8BF74-4A5A-E33B-F487-14B3E47F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FBB731-3556-E3B8-2D0A-A41E22806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6B75D9-1ADC-C5F8-B2C9-00F1FE783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636005-1B35-5B17-3E84-C7248616A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8AE2E1-566A-AE04-912F-604D7F27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758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F09A9C-718B-4FC6-5049-A6C5236A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2F8AE0-AB51-BDDA-73FD-715D1E16B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76A51-AA9D-A40F-4B27-0D389F87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3C9A44-BA04-FC8F-165C-A7EE5474C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BEC655-BA29-6133-D0A6-643FAA0F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488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CAB51-D180-6F99-5C0F-DE03AFB8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71BDC-8D17-3F2C-180C-CDB7E1FD1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E43EDB-A550-9A7A-6D03-767D756E6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FEDBD4D-1A14-4BA6-047B-C4D87E9F2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9B31FD-6190-2603-5D62-B3DFCC86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876782-ED00-9862-79CF-AA369A9B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3098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9C9B84-9F6C-92F9-C1E6-615117D1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51379D-FEFE-7E14-D3EE-74A4B46AA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28EDBB-0955-56C8-7A8B-F6F9AFB11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E6EFFD-3964-2314-7E79-F9E53B071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D4769B0-BFCE-5537-97B0-EFEF92827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03CE902-632E-4F03-1319-4AB8DD22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B7FAB4E-E714-568C-85CB-BE27082F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24E2950-3B94-C1C3-92C7-69F1B9E1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161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FF477-9042-0724-BCE3-AC149AD96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A6CB0C-D563-BAD7-0E8A-94BCB5B8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CD8BE66-073E-210A-4618-56D78EB5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793ABF-02C7-AA30-2C24-00BBCC85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594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58B8CD0-5977-D45F-ACD2-24D304431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6365E70-69F8-F7E7-A136-FCAE020C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D074EE-20C8-6A1A-67F7-B8CD14BE8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0072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6E670E-8DDF-EC70-46BA-51E8BA884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3496B1-9527-F630-7386-416AA3949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DFFA48-3EDB-0992-74AB-0AD1F1814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EE8AC3-0244-E107-6AD6-DF6D9884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EACD64-881D-0BE6-6A0B-8F26B0DE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249DFA-E7EC-90B8-4A06-6010E571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060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74C8AF-7E82-58F1-07DC-D59C5565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8E35912-5114-9C71-2AA9-8723C8EFD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A5F35AE-052F-53C8-77C3-8BA063F9A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528028-EF92-40C3-ACBE-F2327DFB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1E6EA6-0B4C-629A-E834-17D0C7EE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F6F609-1FAC-FB1B-01B0-0C8F1360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68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EDB1B16-3269-225F-2C21-258268C0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7C155E-ADFC-2ACE-2091-898DA4CF0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70B46A-3B10-6FF2-945C-A48242EC6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8D220-5DB2-314C-B0E6-A72B30EA8240}" type="datetimeFigureOut">
              <a:rPr kumimoji="1" lang="zh-TW" altLang="en-US" smtClean="0"/>
              <a:t>2023/2/20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B34B74-3CD0-E8F4-F766-8CCD84E4E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D353E4-6EBE-B825-706A-A0C2335F4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9DE67-CE58-844D-94C7-B2A15DCD4D8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29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ACAF1B7-58F3-65C4-2C85-D50C7D270505}"/>
              </a:ext>
            </a:extLst>
          </p:cNvPr>
          <p:cNvSpPr txBox="1"/>
          <p:nvPr/>
        </p:nvSpPr>
        <p:spPr>
          <a:xfrm>
            <a:off x="824163" y="875922"/>
            <a:ext cx="6100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4000" b="1" dirty="0">
                <a:latin typeface="HEITI SC MEDIUM" pitchFamily="2" charset="-128"/>
                <a:ea typeface="HEITI SC MEDIUM" pitchFamily="2" charset="-128"/>
              </a:rPr>
              <a:t>CHAPTER </a:t>
            </a:r>
            <a:r>
              <a:rPr kumimoji="1" lang="en-US" altLang="zh-TW" sz="7200" b="1" dirty="0">
                <a:latin typeface="HEITI SC MEDIUM" pitchFamily="2" charset="-128"/>
                <a:ea typeface="HEITI SC MEDIUM" pitchFamily="2" charset="-128"/>
              </a:rPr>
              <a:t>8</a:t>
            </a:r>
            <a:endParaRPr lang="zh-TW" altLang="en-US" sz="4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483CA9-7FDA-2BFF-45C0-4F372B58F172}"/>
              </a:ext>
            </a:extLst>
          </p:cNvPr>
          <p:cNvSpPr txBox="1"/>
          <p:nvPr/>
        </p:nvSpPr>
        <p:spPr>
          <a:xfrm>
            <a:off x="824163" y="2048001"/>
            <a:ext cx="41088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b="1" spc="300" dirty="0">
                <a:latin typeface="+mn-ea"/>
              </a:rPr>
              <a:t>打造你的</a:t>
            </a:r>
            <a:endParaRPr kumimoji="1" lang="en-US" altLang="zh-TW" sz="4800" b="1" spc="300" dirty="0">
              <a:latin typeface="+mn-ea"/>
            </a:endParaRPr>
          </a:p>
          <a:p>
            <a:r>
              <a:rPr kumimoji="1" lang="zh-TW" altLang="en-US" sz="4800" b="1" spc="300" dirty="0">
                <a:latin typeface="+mn-ea"/>
              </a:rPr>
              <a:t>卷積神經網路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3C3915-1DBB-60C3-7973-0A5FAA5F5867}"/>
              </a:ext>
            </a:extLst>
          </p:cNvPr>
          <p:cNvSpPr txBox="1"/>
          <p:nvPr/>
        </p:nvSpPr>
        <p:spPr>
          <a:xfrm>
            <a:off x="902913" y="3846261"/>
            <a:ext cx="74366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8-1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認識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MNIST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手寫辨識資料集</a:t>
            </a:r>
            <a:endParaRPr kumimoji="1" lang="en-US" altLang="zh-TW" sz="2800" spc="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8-2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使用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打造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MNIST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手寫辨識</a:t>
            </a:r>
            <a:endParaRPr kumimoji="1" lang="en-US" altLang="zh-TW" sz="2800" spc="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8-3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使用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打造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MNIST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手寫辨識</a:t>
            </a:r>
            <a:endParaRPr kumimoji="1" lang="en-US" altLang="zh-TW" sz="2800" spc="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8-4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/</a:t>
            </a:r>
            <a:r>
              <a:rPr kumimoji="1" lang="zh-TW" altLang="en-US" sz="2800" spc="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手寫辨識的預測結果</a:t>
            </a:r>
            <a:endParaRPr kumimoji="1" lang="en-US" altLang="zh-TW" sz="2800" spc="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endParaRPr kumimoji="1" lang="zh-TW" altLang="en-US" sz="4800" spc="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069E938-B1B4-4612-7729-116EF8A7DE8C}"/>
              </a:ext>
            </a:extLst>
          </p:cNvPr>
          <p:cNvSpPr txBox="1"/>
          <p:nvPr/>
        </p:nvSpPr>
        <p:spPr>
          <a:xfrm>
            <a:off x="9513062" y="5985307"/>
            <a:ext cx="2678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報告人：林桂如</a:t>
            </a:r>
            <a:endParaRPr kumimoji="1" lang="en-US" altLang="zh-TW" sz="2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報告日期：</a:t>
            </a:r>
            <a:r>
              <a:rPr kumimoji="1" lang="en-US" altLang="zh-TW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</a:t>
            </a:r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月</a:t>
            </a:r>
            <a:r>
              <a:rPr kumimoji="1" lang="en-US" altLang="zh-TW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7</a:t>
            </a:r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490422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88F3F16-D6EC-6333-5457-613680819064}"/>
              </a:ext>
            </a:extLst>
          </p:cNvPr>
          <p:cNvSpPr txBox="1"/>
          <p:nvPr/>
        </p:nvSpPr>
        <p:spPr>
          <a:xfrm>
            <a:off x="322288" y="366382"/>
            <a:ext cx="6947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建好模型後呼叫 </a:t>
            </a:r>
            <a:r>
              <a:rPr lang="en" altLang="zh-TW" sz="24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summary() </a:t>
            </a:r>
            <a:r>
              <a:rPr lang="zh-TW" altLang="en-US" sz="24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函數會顯示摘要 </a:t>
            </a:r>
            <a:r>
              <a:rPr lang="en-US" altLang="zh-TW" sz="24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:</a:t>
            </a:r>
            <a:br>
              <a:rPr lang="zh-TW" altLang="en-US" sz="24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</a:br>
            <a:endParaRPr lang="zh-TW" altLang="en-US" sz="2400" dirty="0">
              <a:solidFill>
                <a:srgbClr val="3032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B8B3E0-E350-2A0F-C06E-90B26750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8" y="935791"/>
            <a:ext cx="10452217" cy="344815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5BB8C2F-644A-992F-1919-83D0FE6A8301}"/>
              </a:ext>
            </a:extLst>
          </p:cNvPr>
          <p:cNvSpPr txBox="1"/>
          <p:nvPr/>
        </p:nvSpPr>
        <p:spPr>
          <a:xfrm>
            <a:off x="322288" y="3902297"/>
            <a:ext cx="9421319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</a:b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lang="en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dense_1 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層 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: 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輸入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-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隱藏層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有 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256 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個神經元與 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200960 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個參數 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(=784*256+256)</a:t>
            </a:r>
            <a:br>
              <a:rPr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</a:b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lang="en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dense_2 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層 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: 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隱藏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-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輸出層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有 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10 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個神經元與 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2570 </a:t>
            </a: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個參數 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(=256*10+10)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DC3A47-9378-9A93-8BA4-42D04D8B4F68}"/>
              </a:ext>
            </a:extLst>
          </p:cNvPr>
          <p:cNvSpPr txBox="1"/>
          <p:nvPr/>
        </p:nvSpPr>
        <p:spPr>
          <a:xfrm>
            <a:off x="4792525" y="5307297"/>
            <a:ext cx="6100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隱藏層有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256 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個神經元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因此就有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256 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個偏權值參數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 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而輸出層有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10 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個神經元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因此就有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10 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個偏權值參數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2CC62FA-EDA7-BF72-7CDB-28ACACFE40FB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189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A708C69-31C6-2B82-C06B-AEEC73E541DC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4D1F116-F379-7366-FA39-190CBB16256E}"/>
              </a:ext>
            </a:extLst>
          </p:cNvPr>
          <p:cNvSpPr txBox="1"/>
          <p:nvPr/>
        </p:nvSpPr>
        <p:spPr>
          <a:xfrm>
            <a:off x="838200" y="403308"/>
            <a:ext cx="2158317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步驟二：編譯模型</a:t>
            </a:r>
            <a:endParaRPr kumimoji="1"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F56DB5-3569-71CB-B9F4-4B66173F4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84"/>
          <a:stretch/>
        </p:blipFill>
        <p:spPr>
          <a:xfrm>
            <a:off x="838200" y="865762"/>
            <a:ext cx="10176020" cy="104031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4284012-EA28-626D-5B17-A2A47A94B568}"/>
              </a:ext>
            </a:extLst>
          </p:cNvPr>
          <p:cNvSpPr txBox="1"/>
          <p:nvPr/>
        </p:nvSpPr>
        <p:spPr>
          <a:xfrm>
            <a:off x="3916655" y="893346"/>
            <a:ext cx="6865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latin typeface="Arial" panose="020B0604020202020204" pitchFamily="34" charset="0"/>
              </a:rPr>
              <a:t>#</a:t>
            </a:r>
            <a:r>
              <a:rPr lang="zh-TW" altLang="en-US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設定損失函數</a:t>
            </a:r>
            <a:r>
              <a:rPr lang="en-US" altLang="zh-TW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.                                    </a:t>
            </a:r>
            <a:r>
              <a:rPr lang="en" altLang="zh-TW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#</a:t>
            </a:r>
            <a:r>
              <a:rPr lang="zh-TW" altLang="en-US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設定最佳化方法</a:t>
            </a:r>
            <a:endParaRPr lang="en-US" altLang="zh-TW" b="1" i="0" dirty="0"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1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r>
              <a:rPr lang="en-US" altLang="zh-TW" b="1" dirty="0">
                <a:solidFill>
                  <a:srgbClr val="FFFF00"/>
                </a:solidFill>
              </a:rPr>
              <a:t>                                                            </a:t>
            </a:r>
            <a:br>
              <a:rPr lang="zh-TW" altLang="en-US" b="1" dirty="0">
                <a:solidFill>
                  <a:srgbClr val="FFFF00"/>
                </a:solidFill>
              </a:rPr>
            </a:b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D9620E-D14D-B1EB-918F-5E8DA9638D5A}"/>
              </a:ext>
            </a:extLst>
          </p:cNvPr>
          <p:cNvSpPr txBox="1"/>
          <p:nvPr/>
        </p:nvSpPr>
        <p:spPr>
          <a:xfrm>
            <a:off x="6096000" y="1536741"/>
            <a:ext cx="6246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#</a:t>
            </a:r>
            <a:r>
              <a:rPr lang="zh-TW" altLang="en-US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設定評估模型之方式</a:t>
            </a:r>
            <a:r>
              <a:rPr lang="en-US" altLang="zh-TW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96018B-2810-29F9-E98B-727BADA8C336}"/>
              </a:ext>
            </a:extLst>
          </p:cNvPr>
          <p:cNvSpPr txBox="1"/>
          <p:nvPr/>
        </p:nvSpPr>
        <p:spPr>
          <a:xfrm>
            <a:off x="838200" y="2331541"/>
            <a:ext cx="2158317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步驟三：訓練模型</a:t>
            </a:r>
            <a:endParaRPr kumimoji="1"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3FCC490-10F5-1B54-B5BD-62DEFC36A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84"/>
          <a:stretch/>
        </p:blipFill>
        <p:spPr>
          <a:xfrm>
            <a:off x="838200" y="3116816"/>
            <a:ext cx="10176020" cy="104031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ADACE9-0A6C-21F0-ED1C-0D5B957AA543}"/>
              </a:ext>
            </a:extLst>
          </p:cNvPr>
          <p:cNvSpPr txBox="1"/>
          <p:nvPr/>
        </p:nvSpPr>
        <p:spPr>
          <a:xfrm>
            <a:off x="838200" y="4272823"/>
            <a:ext cx="9421319" cy="1866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訓練資料集Ｘ＿</a:t>
            </a: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train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標籤資料集Ｙ＿</a:t>
            </a: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train</a:t>
            </a:r>
            <a:endParaRPr lang="en-US" altLang="zh-TW" sz="2000" dirty="0">
              <a:solidFill>
                <a:srgbClr val="3333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2000" dirty="0" err="1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validation_split</a:t>
            </a:r>
            <a:r>
              <a:rPr lang="en-US" altLang="zh-TW" sz="2000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() </a:t>
            </a:r>
            <a:r>
              <a:rPr lang="zh-TW" altLang="en-US" sz="20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分割驗證資料</a:t>
            </a:r>
            <a:r>
              <a:rPr lang="en-US" altLang="zh-TW" sz="20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20%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epochs() 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訓練週期</a:t>
            </a:r>
            <a:r>
              <a:rPr lang="en-US" altLang="zh-TW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10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次</a:t>
            </a:r>
            <a:endParaRPr lang="en-US" altLang="zh-TW" sz="20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891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94D6E6A-9622-9BD2-7A9F-5CE41293B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5" y="982103"/>
            <a:ext cx="5916307" cy="15513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79C7C4-6754-B2E5-7B67-F1CCF15E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5" y="2693793"/>
            <a:ext cx="7268589" cy="12619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E079C1-1778-7DDF-BC80-A08A94937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62" y="0"/>
            <a:ext cx="10515600" cy="1325563"/>
          </a:xfrm>
        </p:spPr>
        <p:txBody>
          <a:bodyPr/>
          <a:lstStyle/>
          <a:p>
            <a:r>
              <a:rPr lang="zh-TW" altLang="en-US" sz="40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  <a:cs typeface="+mn-cs"/>
              </a:rPr>
              <a:t> 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B70AB8B-657E-DCD8-35BA-849DA78BF172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D08CDB-0058-9AF3-E519-155F01CB4D71}"/>
              </a:ext>
            </a:extLst>
          </p:cNvPr>
          <p:cNvSpPr txBox="1"/>
          <p:nvPr/>
        </p:nvSpPr>
        <p:spPr>
          <a:xfrm>
            <a:off x="690555" y="299407"/>
            <a:ext cx="2158317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步驟四：評估模型 </a:t>
            </a:r>
            <a:endParaRPr kumimoji="1"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023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7F67116-ACC6-2080-0818-891734EA6EF2}"/>
              </a:ext>
            </a:extLst>
          </p:cNvPr>
          <p:cNvSpPr txBox="1"/>
          <p:nvPr/>
        </p:nvSpPr>
        <p:spPr>
          <a:xfrm>
            <a:off x="8007196" y="5734011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400" dirty="0">
                <a:solidFill>
                  <a:srgbClr val="FF0000"/>
                </a:solidFill>
                <a:highlight>
                  <a:srgbClr val="FFFF0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過度擬合問題</a:t>
            </a:r>
            <a:endParaRPr kumimoji="1" lang="en-US" altLang="zh-TW" sz="4400" dirty="0">
              <a:solidFill>
                <a:srgbClr val="FF0000"/>
              </a:solidFill>
              <a:highlight>
                <a:srgbClr val="FFFF00"/>
              </a:highlight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5A4982-3B73-87BD-A95D-315DDE77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887" y="754825"/>
            <a:ext cx="5258215" cy="409526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E8F6868E-F72C-17A4-71C8-F2601EA7369F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00687A6-DFF3-8710-A4B6-9AB261DC6E30}"/>
              </a:ext>
            </a:extLst>
          </p:cNvPr>
          <p:cNvSpPr txBox="1"/>
          <p:nvPr/>
        </p:nvSpPr>
        <p:spPr>
          <a:xfrm>
            <a:off x="1089455" y="4824491"/>
            <a:ext cx="4577250" cy="94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訓練損失和驗證損失持續減少，但驗證損失比訓練損失來說越來越慢。 </a:t>
            </a:r>
            <a:endParaRPr lang="en-US" altLang="zh-TW" sz="20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559F411-C1B5-0955-194D-51A2E55CF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96" y="986529"/>
            <a:ext cx="4708519" cy="363185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59823A-7E3C-CA44-5EE7-EA25B3899BC0}"/>
              </a:ext>
            </a:extLst>
          </p:cNvPr>
          <p:cNvSpPr txBox="1"/>
          <p:nvPr/>
        </p:nvSpPr>
        <p:spPr>
          <a:xfrm>
            <a:off x="7000154" y="4799499"/>
            <a:ext cx="4577250" cy="94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訓練週期增加，訓練準確度持續提升，驗證準確度提升越來越小。</a:t>
            </a:r>
            <a:endParaRPr lang="en-US" altLang="zh-TW" sz="20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45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1D1B4A5-34D9-7A33-AA24-551264028E24}"/>
              </a:ext>
            </a:extLst>
          </p:cNvPr>
          <p:cNvSpPr txBox="1"/>
          <p:nvPr/>
        </p:nvSpPr>
        <p:spPr>
          <a:xfrm>
            <a:off x="960597" y="210388"/>
            <a:ext cx="1027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8-2-3 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增加隱藏層的神經元數（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ch8_2_3.py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32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FA9329-CB0C-871A-68E2-DE73F4C3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97" y="1845425"/>
            <a:ext cx="10343923" cy="12067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4102EE-5D2B-D956-CA9F-A20888E1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97" y="3675361"/>
            <a:ext cx="8066182" cy="1701588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B3087C18-174C-A219-E636-CF3424D6A85F}"/>
              </a:ext>
            </a:extLst>
          </p:cNvPr>
          <p:cNvSpPr/>
          <p:nvPr/>
        </p:nvSpPr>
        <p:spPr>
          <a:xfrm>
            <a:off x="3657600" y="2167536"/>
            <a:ext cx="824248" cy="386366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6A74C0-2177-7008-2FE7-C3CE419C731A}"/>
              </a:ext>
            </a:extLst>
          </p:cNvPr>
          <p:cNvSpPr txBox="1"/>
          <p:nvPr/>
        </p:nvSpPr>
        <p:spPr>
          <a:xfrm>
            <a:off x="887480" y="3059273"/>
            <a:ext cx="7947427" cy="481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隱藏層原</a:t>
            </a: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256</a:t>
            </a:r>
            <a:r>
              <a:rPr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改成</a:t>
            </a: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784</a:t>
            </a:r>
            <a:endParaRPr lang="en-US" altLang="zh-TW" sz="20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FBC9B6DA-C1EC-EEEC-2426-2CDBBA8CB5B6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3893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E865A-F2BC-053F-E659-456E2D11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136BDA-9792-6831-B184-B377C3F1F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4493D4-C317-9142-C661-CB018FB92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4657"/>
            <a:ext cx="7772400" cy="1333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C87D582-CCBA-B8D9-3D44-E47FED337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4911"/>
            <a:ext cx="5086082" cy="372523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069931F-7FBA-DE23-F312-4290660678CA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FA9BB6-A3B0-FD71-A58C-AD45ADE96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2525"/>
            <a:ext cx="4591829" cy="34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00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D472B46-FFB1-FB4C-8BE3-631ACF449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1" t="21153" r="5675" b="15375"/>
          <a:stretch/>
        </p:blipFill>
        <p:spPr>
          <a:xfrm>
            <a:off x="436443" y="717363"/>
            <a:ext cx="6045430" cy="3942000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CEEFFC-1CEE-A54A-78DD-978ABF0BE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494" t="19705" r="13544" b="6831"/>
          <a:stretch/>
        </p:blipFill>
        <p:spPr>
          <a:xfrm>
            <a:off x="6096000" y="716949"/>
            <a:ext cx="5864341" cy="3942414"/>
          </a:xfr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EEB91F2A-900A-AD74-C47D-8B51223A597F}"/>
              </a:ext>
            </a:extLst>
          </p:cNvPr>
          <p:cNvSpPr/>
          <p:nvPr/>
        </p:nvSpPr>
        <p:spPr>
          <a:xfrm>
            <a:off x="10653944" y="919318"/>
            <a:ext cx="899410" cy="129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7FAEEF-FA4F-7E30-1B1D-C870E29B7031}"/>
              </a:ext>
            </a:extLst>
          </p:cNvPr>
          <p:cNvSpPr txBox="1"/>
          <p:nvPr/>
        </p:nvSpPr>
        <p:spPr>
          <a:xfrm>
            <a:off x="1894038" y="472731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＃第一層神經元數目為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256</a:t>
            </a:r>
            <a:endParaRPr kumimoji="1" lang="zh-TW" altLang="en-US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CC7A105-B4B9-56E7-3A65-218597740230}"/>
              </a:ext>
            </a:extLst>
          </p:cNvPr>
          <p:cNvSpPr txBox="1"/>
          <p:nvPr/>
        </p:nvSpPr>
        <p:spPr>
          <a:xfrm>
            <a:off x="7776233" y="472731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＃第一層神經元數目為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784</a:t>
            </a:r>
            <a:endParaRPr kumimoji="1" lang="zh-TW" altLang="en-US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FF916F1-9A5A-D82E-70EE-95E346285020}"/>
              </a:ext>
            </a:extLst>
          </p:cNvPr>
          <p:cNvSpPr txBox="1"/>
          <p:nvPr/>
        </p:nvSpPr>
        <p:spPr>
          <a:xfrm>
            <a:off x="1053215" y="5213010"/>
            <a:ext cx="10085570" cy="120032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隱藏層神經元數目越多</a:t>
            </a:r>
            <a:r>
              <a:rPr lang="zh-TW" altLang="en-US" sz="24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，</a:t>
            </a:r>
            <a:r>
              <a:rPr lang="zh-TW" altLang="en-US" sz="2400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不論是訓練或驗證樣本之準確度都會提高，但在訓練的後期，訓練樣本準確度高出驗證樣本甚多，可提升一點預測準確度</a:t>
            </a:r>
            <a:r>
              <a:rPr lang="en-US" altLang="zh-TW" sz="2400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sz="2400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同時也帶來 </a:t>
            </a:r>
            <a:r>
              <a:rPr lang="en" altLang="zh-TW" sz="2400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overfitting </a:t>
            </a:r>
            <a:r>
              <a:rPr lang="zh-TW" altLang="en-US" sz="2400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問題。</a:t>
            </a:r>
            <a:endParaRPr lang="zh-TW" altLang="en-US" sz="2400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2819681-752A-574B-5040-FB9E16D3C648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8CC8E11-4A0A-7663-A51A-62A94B46CA7D}"/>
              </a:ext>
            </a:extLst>
          </p:cNvPr>
          <p:cNvSpPr/>
          <p:nvPr/>
        </p:nvSpPr>
        <p:spPr>
          <a:xfrm>
            <a:off x="4789603" y="1058839"/>
            <a:ext cx="899410" cy="12929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7224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B1EB2FD-A48B-1C7F-439D-F9FF9CD2D116}"/>
              </a:ext>
            </a:extLst>
          </p:cNvPr>
          <p:cNvSpPr txBox="1"/>
          <p:nvPr/>
        </p:nvSpPr>
        <p:spPr>
          <a:xfrm>
            <a:off x="960597" y="210388"/>
            <a:ext cx="1027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8-2-4 </a:t>
            </a:r>
            <a:r>
              <a:rPr lang="en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新增一層隱藏層（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ch8_2_4.py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32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BE0640-E927-7A02-6971-ED52514B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3" y="1297346"/>
            <a:ext cx="8140455" cy="15468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9311D4A-ED02-D9C0-A58E-A89CD95F7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7" y="3346408"/>
            <a:ext cx="5445418" cy="1486145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DCBB91A-77C1-6910-95DB-B90CEC4B2976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304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67FB7C-BA6C-8101-889D-5B0286E4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6DFDE3-00EB-D5FB-4E49-60C634724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F7CA337-198E-19C5-A272-59B177152C42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8AF6B5-2078-A776-D3CC-F3E9E01FF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7399"/>
            <a:ext cx="9058600" cy="14439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5E2A737-32DA-2C5E-D603-B54BA3DA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59" y="2537398"/>
            <a:ext cx="4317325" cy="32480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3410D66-D1A8-AF07-D983-3008CC9A9BB2}"/>
              </a:ext>
            </a:extLst>
          </p:cNvPr>
          <p:cNvSpPr txBox="1"/>
          <p:nvPr/>
        </p:nvSpPr>
        <p:spPr>
          <a:xfrm>
            <a:off x="7033714" y="5633559"/>
            <a:ext cx="4317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無法解決過度擬合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9190D5-F119-E984-33F5-CA42862EC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137" y="2320425"/>
            <a:ext cx="4317325" cy="33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6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0F0A1D6-8F83-785A-F576-5BEBB0E2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9" y="1165112"/>
            <a:ext cx="8536989" cy="17343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41BD0C7-F75E-E5A9-9515-6FC652B75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9" y="3172815"/>
            <a:ext cx="8409160" cy="29221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5AD2CDA-1EC8-6834-2744-4FB00369FCB4}"/>
              </a:ext>
            </a:extLst>
          </p:cNvPr>
          <p:cNvSpPr txBox="1"/>
          <p:nvPr/>
        </p:nvSpPr>
        <p:spPr>
          <a:xfrm>
            <a:off x="3517899" y="17091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altLang="zh-TW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#</a:t>
            </a:r>
            <a:r>
              <a:rPr lang="zh-TW" altLang="en-US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設定要放棄多少比率之隱藏層神經元</a:t>
            </a:r>
            <a:br>
              <a:rPr lang="zh-TW" altLang="en-US" b="1" dirty="0">
                <a:solidFill>
                  <a:srgbClr val="FFFF00"/>
                </a:solidFill>
              </a:rPr>
            </a:b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5B2D20E-2E7A-6C6A-2B00-03AF2AD5D869}"/>
              </a:ext>
            </a:extLst>
          </p:cNvPr>
          <p:cNvSpPr txBox="1"/>
          <p:nvPr/>
        </p:nvSpPr>
        <p:spPr>
          <a:xfrm>
            <a:off x="960597" y="210388"/>
            <a:ext cx="1027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8-2-5 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在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Dropout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層（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ch8_2_5.py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32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97D4C155-6243-14DD-B5A4-05065061A23B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113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E9E3A-7C9C-8FA4-E0E8-80057424B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5" y="-119317"/>
            <a:ext cx="12192000" cy="1325563"/>
          </a:xfrm>
        </p:spPr>
        <p:txBody>
          <a:bodyPr/>
          <a:lstStyle/>
          <a:p>
            <a:r>
              <a:rPr kumimoji="1" lang="zh-TW" altLang="en-US" b="1" spc="600" dirty="0">
                <a:latin typeface="+mj-ea"/>
              </a:rPr>
              <a:t> </a:t>
            </a:r>
            <a:r>
              <a:rPr kumimoji="1" lang="en-US" altLang="zh-TW" b="1" spc="600" dirty="0">
                <a:latin typeface="+mj-ea"/>
              </a:rPr>
              <a:t>8-1</a:t>
            </a:r>
            <a:r>
              <a:rPr kumimoji="1" lang="zh-TW" altLang="en-US" b="1" spc="600" dirty="0">
                <a:latin typeface="+mj-ea"/>
              </a:rPr>
              <a:t> </a:t>
            </a:r>
            <a:r>
              <a:rPr kumimoji="1" lang="en-US" altLang="zh-TW" b="1" spc="600" dirty="0">
                <a:latin typeface="+mj-ea"/>
              </a:rPr>
              <a:t>/</a:t>
            </a:r>
            <a:r>
              <a:rPr kumimoji="1" lang="zh-TW" altLang="en-US" b="1" spc="600" dirty="0">
                <a:latin typeface="+mj-ea"/>
              </a:rPr>
              <a:t> 認識</a:t>
            </a:r>
            <a:r>
              <a:rPr kumimoji="1" lang="en-US" altLang="zh-TW" b="1" spc="600" dirty="0">
                <a:latin typeface="+mj-ea"/>
              </a:rPr>
              <a:t>MNIST</a:t>
            </a:r>
            <a:r>
              <a:rPr kumimoji="1" lang="zh-TW" altLang="en-US" b="1" spc="600" dirty="0">
                <a:latin typeface="+mj-ea"/>
              </a:rPr>
              <a:t>手寫辨識資料</a:t>
            </a:r>
            <a:r>
              <a:rPr kumimoji="1" lang="zh-TW" altLang="en-US" sz="4400" b="1" spc="600" dirty="0">
                <a:latin typeface="+mj-ea"/>
              </a:rPr>
              <a:t>集</a:t>
            </a:r>
            <a:endParaRPr kumimoji="1" lang="zh-TW" altLang="en-US" b="1" spc="600" dirty="0">
              <a:latin typeface="+mj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F4EE357-1115-1C01-84DC-0A5599F4776B}"/>
              </a:ext>
            </a:extLst>
          </p:cNvPr>
          <p:cNvSpPr txBox="1"/>
          <p:nvPr/>
        </p:nvSpPr>
        <p:spPr>
          <a:xfrm>
            <a:off x="578142" y="4732344"/>
            <a:ext cx="2212465" cy="719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匯入</a:t>
            </a:r>
            <a:r>
              <a:rPr kumimoji="1" lang="en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﻿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MNIST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資料集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在載入資料集</a:t>
            </a:r>
            <a:endParaRPr kumimoji="1" lang="en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6D5F530-BBB3-25AC-FA9A-E80B37F36C3C}"/>
              </a:ext>
            </a:extLst>
          </p:cNvPr>
          <p:cNvSpPr txBox="1"/>
          <p:nvPr/>
        </p:nvSpPr>
        <p:spPr>
          <a:xfrm>
            <a:off x="578142" y="870441"/>
            <a:ext cx="5517857" cy="2082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buSzPct val="150000"/>
            </a:pPr>
            <a:r>
              <a:rPr kumimoji="1" lang="en" altLang="zh-TW" sz="32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MNIST</a:t>
            </a:r>
          </a:p>
          <a:p>
            <a:pPr marL="742950" lvl="1" indent="-285750">
              <a:lnSpc>
                <a:spcPct val="20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手寫數字圖片：</a:t>
            </a:r>
            <a:r>
              <a:rPr kumimoji="1"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28*28</a:t>
            </a: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像素灰階點陣圖</a:t>
            </a:r>
            <a:endParaRPr kumimoji="1" lang="zh-TW" altLang="en" sz="20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742950" lvl="1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標籤：手寫數字圖片對應實際的</a:t>
            </a:r>
            <a:r>
              <a:rPr kumimoji="1"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0~9</a:t>
            </a: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數字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7E3FB52-78BA-CF44-0C2D-980F5BA850AF}"/>
              </a:ext>
            </a:extLst>
          </p:cNvPr>
          <p:cNvSpPr txBox="1"/>
          <p:nvPr/>
        </p:nvSpPr>
        <p:spPr>
          <a:xfrm>
            <a:off x="529811" y="3173464"/>
            <a:ext cx="7059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載入和探索</a:t>
            </a:r>
            <a:r>
              <a:rPr kumimoji="1" lang="en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MNIST</a:t>
            </a: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手寫辨識資料集（</a:t>
            </a:r>
            <a:r>
              <a:rPr kumimoji="1" lang="en-US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CH8_1.py</a:t>
            </a: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kumimoji="1" lang="en" altLang="zh-TW" sz="24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35C9D4C-41CE-3888-FFE5-B09B1C083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42" y="3856044"/>
            <a:ext cx="5905500" cy="876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DEF1A9-AB22-F6B4-33EB-DC3AE68B6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42" y="5452093"/>
            <a:ext cx="3124200" cy="5207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27D4C9C-7196-21F9-5367-A1BFA14F68E1}"/>
              </a:ext>
            </a:extLst>
          </p:cNvPr>
          <p:cNvSpPr txBox="1"/>
          <p:nvPr/>
        </p:nvSpPr>
        <p:spPr>
          <a:xfrm>
            <a:off x="578142" y="5972793"/>
            <a:ext cx="4647001" cy="85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輸出第一張手寫數字圖片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標籤</a:t>
            </a:r>
            <a:endParaRPr kumimoji="1" lang="en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0188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CC00F69-D1B2-D381-936D-266D03A73B7A}"/>
              </a:ext>
            </a:extLst>
          </p:cNvPr>
          <p:cNvSpPr txBox="1"/>
          <p:nvPr/>
        </p:nvSpPr>
        <p:spPr>
          <a:xfrm>
            <a:off x="4802909" y="5273644"/>
            <a:ext cx="6690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>
                <a:solidFill>
                  <a:srgbClr val="FF0000"/>
                </a:solidFill>
                <a:highlight>
                  <a:srgbClr val="FFFF0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Dropout</a:t>
            </a:r>
            <a:r>
              <a:rPr kumimoji="1" lang="zh-TW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解決過度擬合問題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45F807A-8AE5-504A-222B-656535DBB146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328A74-28FB-F0F6-7B4B-6B2FFD9C0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000" y="1172348"/>
            <a:ext cx="5318698" cy="40632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219EACA-988B-BD38-9990-EA4C66CB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98" y="1503932"/>
            <a:ext cx="4927902" cy="373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8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17EFF77-56AC-1813-E305-15504A36E6BA}"/>
              </a:ext>
            </a:extLst>
          </p:cNvPr>
          <p:cNvSpPr txBox="1"/>
          <p:nvPr/>
        </p:nvSpPr>
        <p:spPr>
          <a:xfrm>
            <a:off x="304800" y="365125"/>
            <a:ext cx="1051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8-3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 </a:t>
            </a:r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/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 使用</a:t>
            </a:r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CNN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打造</a:t>
            </a:r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MNIST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手寫辨識</a:t>
            </a:r>
            <a:endParaRPr kumimoji="1" lang="en-US" altLang="zh-TW" sz="4400" b="1" spc="600" dirty="0">
              <a:latin typeface="+mj-ea"/>
              <a:ea typeface="+mj-ea"/>
              <a:cs typeface="+mj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E07473-FF8C-DAC0-A010-771ED9D610DB}"/>
              </a:ext>
            </a:extLst>
          </p:cNvPr>
          <p:cNvSpPr txBox="1"/>
          <p:nvPr/>
        </p:nvSpPr>
        <p:spPr>
          <a:xfrm>
            <a:off x="304800" y="1866284"/>
            <a:ext cx="856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全域樣式</a:t>
            </a:r>
            <a:endParaRPr lang="en-US" altLang="zh-TW" sz="2400" dirty="0">
              <a:solidFill>
                <a:srgbClr val="3333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的卷積層式使用過濾器的小區域來萃取特徵，局部樣式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0FBBC2B-8434-3930-B136-510AA211AD71}"/>
              </a:ext>
            </a:extLst>
          </p:cNvPr>
          <p:cNvSpPr txBox="1"/>
          <p:nvPr/>
        </p:nvSpPr>
        <p:spPr>
          <a:xfrm>
            <a:off x="304800" y="3057890"/>
            <a:ext cx="12192000" cy="194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3200" dirty="0">
                <a:solidFill>
                  <a:srgbClr val="3032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 </a:t>
            </a:r>
            <a:r>
              <a:rPr lang="en-US" altLang="zh-TW" sz="3200" dirty="0">
                <a:solidFill>
                  <a:srgbClr val="3032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 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	</a:t>
            </a:r>
            <a:r>
              <a:rPr lang="zh-TW" altLang="en-US" sz="3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特徵資料（樣本數</a:t>
            </a:r>
            <a:r>
              <a:rPr lang="en-US" altLang="zh-TW" sz="3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,28,28</a:t>
            </a:r>
            <a:r>
              <a:rPr lang="zh-TW" altLang="en-US" sz="3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）形狀轉換成</a:t>
            </a:r>
            <a:r>
              <a:rPr lang="en-US" altLang="zh-TW" sz="3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4D</a:t>
            </a:r>
            <a:r>
              <a:rPr lang="zh-TW" altLang="en-US" sz="3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張量（樣本數</a:t>
            </a:r>
            <a:r>
              <a:rPr lang="en-US" altLang="zh-TW" sz="32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,28,28,1)</a:t>
            </a:r>
            <a:endParaRPr lang="en-US" altLang="zh-TW" sz="3200" dirty="0">
              <a:solidFill>
                <a:srgbClr val="3032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1C17958-9E8E-3008-FF42-134484F9B9C5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8-3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CNN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  <a:p>
            <a:endParaRPr kumimoji="1" lang="zh-TW" altLang="en-US" sz="1100" b="1" spc="600" dirty="0">
              <a:latin typeface="+mj-ea"/>
            </a:endParaRPr>
          </a:p>
          <a:p>
            <a:endParaRPr kumimoji="1" lang="zh-TW" altLang="en-US" sz="1100" b="1" spc="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7564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C955DB-DADD-193F-3D68-058BC23A6D4B}"/>
              </a:ext>
            </a:extLst>
          </p:cNvPr>
          <p:cNvSpPr txBox="1"/>
          <p:nvPr/>
        </p:nvSpPr>
        <p:spPr>
          <a:xfrm>
            <a:off x="540488" y="3214853"/>
            <a:ext cx="1111102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MLP:</a:t>
            </a:r>
          </a:p>
          <a:p>
            <a:pPr algn="l"/>
            <a:r>
              <a:rPr lang="en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image. reshape(60000,784) MLP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因直接送進神經元處理，所以</a:t>
            </a:r>
            <a:r>
              <a:rPr lang="en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reshape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轉換為</a:t>
            </a:r>
            <a:r>
              <a:rPr lang="en-US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60000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筆，每一筆有</a:t>
            </a:r>
            <a:r>
              <a:rPr lang="en-US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784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個數字，作為</a:t>
            </a:r>
            <a:r>
              <a:rPr lang="en-US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784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個神經元的輸入。</a:t>
            </a:r>
            <a:endParaRPr lang="en-US" altLang="zh-TW" sz="2400" dirty="0">
              <a:solidFill>
                <a:srgbClr val="3333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algn="l"/>
            <a:endParaRPr lang="zh-TW" altLang="en-US" sz="2400" dirty="0">
              <a:solidFill>
                <a:srgbClr val="3333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algn="l"/>
            <a:r>
              <a:rPr lang="en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CNN:</a:t>
            </a:r>
          </a:p>
          <a:p>
            <a:pPr algn="l"/>
            <a:r>
              <a:rPr lang="en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image. reshape(60000,28,28,1) CNN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因為必須進行卷積與池化運算，所以必須保持影像的維度，所以</a:t>
            </a:r>
            <a:r>
              <a:rPr lang="en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reshape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轉換為</a:t>
            </a:r>
            <a:r>
              <a:rPr lang="en-US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60000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筆，每一筆有</a:t>
            </a:r>
            <a:r>
              <a:rPr lang="en-US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28</a:t>
            </a:r>
            <a:r>
              <a:rPr lang="en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X28X1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的影像，分別為</a:t>
            </a:r>
            <a:r>
              <a:rPr lang="en-US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28(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寬</a:t>
            </a:r>
            <a:r>
              <a:rPr lang="en-US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)</a:t>
            </a:r>
            <a:r>
              <a:rPr lang="en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X28(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高</a:t>
            </a:r>
            <a:r>
              <a:rPr lang="en-US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)</a:t>
            </a:r>
            <a:r>
              <a:rPr lang="en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X1(</a:t>
            </a:r>
            <a:r>
              <a:rPr lang="zh-TW" altLang="en-US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單色</a:t>
            </a:r>
            <a:r>
              <a:rPr lang="en-US" altLang="zh-TW" sz="24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)</a:t>
            </a:r>
            <a:br>
              <a:rPr lang="en-US" altLang="zh-TW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</a:br>
            <a:endParaRPr lang="en-US" altLang="zh-TW" sz="24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E68D28-3AC5-0EBC-AFED-96B1B921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88" y="384223"/>
            <a:ext cx="6807200" cy="1016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B0B53A-931B-FD88-4454-8AC042BC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8" y="1846794"/>
            <a:ext cx="9051645" cy="10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80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F1047-F9EE-78FA-08BD-F3329F40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zh-TW" altLang="en-US" b="1" spc="600" dirty="0">
                <a:latin typeface="+mj-ea"/>
              </a:rPr>
              <a:t>使用</a:t>
            </a:r>
            <a:r>
              <a:rPr kumimoji="1" lang="en-US" altLang="zh-TW" b="1" spc="600" dirty="0">
                <a:latin typeface="+mj-ea"/>
              </a:rPr>
              <a:t>CNN</a:t>
            </a:r>
            <a:r>
              <a:rPr kumimoji="1" lang="zh-TW" altLang="en-US" b="1" spc="600" dirty="0">
                <a:latin typeface="+mj-ea"/>
              </a:rPr>
              <a:t>打造</a:t>
            </a:r>
            <a:r>
              <a:rPr kumimoji="1" lang="en-US" altLang="zh-TW" b="1" spc="600" dirty="0">
                <a:latin typeface="+mj-ea"/>
              </a:rPr>
              <a:t>MNIST</a:t>
            </a:r>
            <a:r>
              <a:rPr kumimoji="1" lang="zh-TW" altLang="en-US" b="1" spc="600" dirty="0">
                <a:latin typeface="+mj-ea"/>
              </a:rPr>
              <a:t>手寫辨識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1B41BF-06F6-B0E0-069E-6E8EBC002C5D}"/>
              </a:ext>
            </a:extLst>
          </p:cNvPr>
          <p:cNvSpPr txBox="1"/>
          <p:nvPr/>
        </p:nvSpPr>
        <p:spPr>
          <a:xfrm>
            <a:off x="838200" y="1437205"/>
            <a:ext cx="610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  <a:endParaRPr lang="zh-TW" altLang="en-US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08E96F-FF99-8454-6061-4FAE382D0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3" t="32123" r="11008" b="43778"/>
          <a:stretch/>
        </p:blipFill>
        <p:spPr>
          <a:xfrm>
            <a:off x="1443305" y="2560320"/>
            <a:ext cx="9305389" cy="20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41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B1B41BF-06F6-B0E0-069E-6E8EBC002C5D}"/>
              </a:ext>
            </a:extLst>
          </p:cNvPr>
          <p:cNvSpPr txBox="1"/>
          <p:nvPr/>
        </p:nvSpPr>
        <p:spPr>
          <a:xfrm>
            <a:off x="753533" y="178124"/>
            <a:ext cx="610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定義第一組的卷積和池化層</a:t>
            </a:r>
            <a:endParaRPr lang="zh-TW" altLang="en-US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F2EBA6-D2AE-90E3-88D5-77F3A864C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3" t="35206" r="3230" b="41553"/>
          <a:stretch/>
        </p:blipFill>
        <p:spPr>
          <a:xfrm>
            <a:off x="753533" y="3038722"/>
            <a:ext cx="7272818" cy="93615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5DCC7AF-C598-A7C5-4A7B-074EBC40502C}"/>
              </a:ext>
            </a:extLst>
          </p:cNvPr>
          <p:cNvSpPr txBox="1"/>
          <p:nvPr/>
        </p:nvSpPr>
        <p:spPr>
          <a:xfrm>
            <a:off x="753533" y="2397759"/>
            <a:ext cx="610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定義第二組的卷積和池化層</a:t>
            </a:r>
            <a:endParaRPr lang="zh-TW" altLang="en-US" sz="3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CF8A382-BE38-70A2-D9E7-27F94FB1E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597"/>
          <a:stretch/>
        </p:blipFill>
        <p:spPr>
          <a:xfrm>
            <a:off x="818797" y="875274"/>
            <a:ext cx="7480603" cy="146629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4E09D42-8252-D5D1-0F18-D2647F036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82" t="56990" r="1"/>
          <a:stretch/>
        </p:blipFill>
        <p:spPr>
          <a:xfrm>
            <a:off x="603200" y="4728212"/>
            <a:ext cx="7696200" cy="17324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B44FDC5-8AD8-13A8-0E9F-1566AD3F2AF7}"/>
              </a:ext>
            </a:extLst>
          </p:cNvPr>
          <p:cNvSpPr txBox="1"/>
          <p:nvPr/>
        </p:nvSpPr>
        <p:spPr>
          <a:xfrm>
            <a:off x="753533" y="4087250"/>
            <a:ext cx="7696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</a:t>
            </a:r>
            <a:r>
              <a:rPr lang="en-US" altLang="zh-TW" sz="32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Dropout</a:t>
            </a:r>
            <a:r>
              <a:rPr lang="zh-TW" altLang="en-US" sz="32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、平坦層和全連階層</a:t>
            </a:r>
            <a:endParaRPr lang="en-US" altLang="zh-TW" sz="3200" dirty="0">
              <a:solidFill>
                <a:srgbClr val="3333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623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71D5F-5BEB-3894-EF33-2AF55124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FA110E-0EFE-645A-7A3C-F1C9E18F9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4682A6-B1A1-835F-E1F7-C69CE18E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40" y="365125"/>
            <a:ext cx="9380759" cy="57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BECBC29-E27D-1F30-E094-A9FDFB692A04}"/>
              </a:ext>
            </a:extLst>
          </p:cNvPr>
          <p:cNvSpPr txBox="1"/>
          <p:nvPr/>
        </p:nvSpPr>
        <p:spPr>
          <a:xfrm>
            <a:off x="833743" y="1878587"/>
            <a:ext cx="61030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編譯模型</a:t>
            </a:r>
            <a:endParaRPr lang="en-US" altLang="zh-TW" sz="3200" dirty="0">
              <a:solidFill>
                <a:srgbClr val="3333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srgbClr val="3333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訓練模型</a:t>
            </a:r>
            <a:endParaRPr lang="en-US" altLang="zh-TW" sz="3200" dirty="0">
              <a:solidFill>
                <a:srgbClr val="3333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srgbClr val="3333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評估模型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71066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D3E5A-121C-8295-2748-DDE3AA95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F782A35-5359-86CF-4F82-2242F70D2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28" t="21383" r="9354" b="10229"/>
          <a:stretch/>
        </p:blipFill>
        <p:spPr>
          <a:xfrm>
            <a:off x="6106788" y="1930101"/>
            <a:ext cx="5247012" cy="3401583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33AC22C-ED7C-746C-E7F7-FE1ABFCD7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8" y="1812758"/>
            <a:ext cx="5031004" cy="36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61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B3C8096-B9CD-58D2-0783-4E5DA23D3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0" y="1026266"/>
            <a:ext cx="7798122" cy="554306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B8DA2D7-1649-F5D6-178B-A1EB7CA45C3C}"/>
              </a:ext>
            </a:extLst>
          </p:cNvPr>
          <p:cNvSpPr txBox="1"/>
          <p:nvPr/>
        </p:nvSpPr>
        <p:spPr>
          <a:xfrm>
            <a:off x="512380" y="164228"/>
            <a:ext cx="78748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8-4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 </a:t>
            </a:r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/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 手寫辨識的預測結果</a:t>
            </a:r>
            <a:endParaRPr kumimoji="1" lang="en-US" altLang="zh-TW" sz="4400" b="1" spc="600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282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8908368-B7C0-62B2-AD8E-F2FDCA510E37}"/>
              </a:ext>
            </a:extLst>
          </p:cNvPr>
          <p:cNvSpPr txBox="1"/>
          <p:nvPr/>
        </p:nvSpPr>
        <p:spPr>
          <a:xfrm>
            <a:off x="512380" y="164228"/>
            <a:ext cx="78748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8-4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 </a:t>
            </a:r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/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 手寫辨識的預測結果</a:t>
            </a:r>
            <a:endParaRPr kumimoji="1" lang="en-US" altLang="zh-TW" sz="4400" b="1" spc="600" dirty="0">
              <a:latin typeface="+mj-ea"/>
              <a:ea typeface="+mj-ea"/>
              <a:cs typeface="+mj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BDF8A8-6E85-D294-1502-906D8880E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16"/>
          <a:stretch/>
        </p:blipFill>
        <p:spPr>
          <a:xfrm>
            <a:off x="296586" y="2295979"/>
            <a:ext cx="7626849" cy="13387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5EF4932-6771-6635-0047-D20A3F83D981}"/>
              </a:ext>
            </a:extLst>
          </p:cNvPr>
          <p:cNvSpPr txBox="1"/>
          <p:nvPr/>
        </p:nvSpPr>
        <p:spPr>
          <a:xfrm>
            <a:off x="433005" y="1036317"/>
            <a:ext cx="6743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使用混淆矩陣分析預測結果（</a:t>
            </a: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CH8_4.py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28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C5A2D37-94F8-D90F-CCDE-313DAC7096ED}"/>
              </a:ext>
            </a:extLst>
          </p:cNvPr>
          <p:cNvGrpSpPr/>
          <p:nvPr/>
        </p:nvGrpSpPr>
        <p:grpSpPr>
          <a:xfrm>
            <a:off x="296586" y="3688299"/>
            <a:ext cx="6952063" cy="2642400"/>
            <a:chOff x="0" y="1065757"/>
            <a:chExt cx="12722196" cy="511683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324A4D6E-0A93-170A-995D-DFCE47221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65757"/>
              <a:ext cx="12722196" cy="511683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E577F15-60C5-A9DA-5545-812F3673D581}"/>
                </a:ext>
              </a:extLst>
            </p:cNvPr>
            <p:cNvSpPr/>
            <p:nvPr/>
          </p:nvSpPr>
          <p:spPr>
            <a:xfrm>
              <a:off x="1682496" y="1691625"/>
              <a:ext cx="10771632" cy="4396573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9E271727-D07D-1BA4-B727-17DB3EE83503}"/>
                </a:ext>
              </a:extLst>
            </p:cNvPr>
            <p:cNvCxnSpPr/>
            <p:nvPr/>
          </p:nvCxnSpPr>
          <p:spPr>
            <a:xfrm>
              <a:off x="7317990" y="1691625"/>
              <a:ext cx="0" cy="4396573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384EF8F4-9325-FDA7-B9DB-6D3FD057C5E7}"/>
                </a:ext>
              </a:extLst>
            </p:cNvPr>
            <p:cNvCxnSpPr>
              <a:cxnSpLocks/>
            </p:cNvCxnSpPr>
            <p:nvPr/>
          </p:nvCxnSpPr>
          <p:spPr>
            <a:xfrm>
              <a:off x="1682496" y="4003863"/>
              <a:ext cx="1077163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B966F8FB-5105-97C1-98BF-E6F41533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20152"/>
              </p:ext>
            </p:extLst>
          </p:nvPr>
        </p:nvGraphicFramePr>
        <p:xfrm>
          <a:off x="8299392" y="3641871"/>
          <a:ext cx="3456270" cy="264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299">
                  <a:extLst>
                    <a:ext uri="{9D8B030D-6E8A-4147-A177-3AD203B41FA5}">
                      <a16:colId xmlns:a16="http://schemas.microsoft.com/office/drawing/2014/main" val="739903133"/>
                    </a:ext>
                  </a:extLst>
                </a:gridCol>
                <a:gridCol w="1724971">
                  <a:extLst>
                    <a:ext uri="{9D8B030D-6E8A-4147-A177-3AD203B41FA5}">
                      <a16:colId xmlns:a16="http://schemas.microsoft.com/office/drawing/2014/main" val="256282625"/>
                    </a:ext>
                  </a:extLst>
                </a:gridCol>
              </a:tblGrid>
              <a:tr h="1320235">
                <a:tc>
                  <a:txBody>
                    <a:bodyPr/>
                    <a:lstStyle/>
                    <a:p>
                      <a:pPr algn="ctr"/>
                      <a:r>
                        <a:rPr lang="en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  <a:cs typeface="+mn-cs"/>
                        </a:rPr>
                        <a:t>True </a:t>
                      </a:r>
                    </a:p>
                    <a:p>
                      <a:pPr algn="ctr"/>
                      <a:r>
                        <a:rPr lang="en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  <a:cs typeface="+mn-cs"/>
                        </a:rPr>
                        <a:t>Negative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Heiti SC Light" panose="02000000000000000000" pitchFamily="2" charset="-128"/>
                        <a:ea typeface="Heiti SC Light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  <a:cs typeface="+mn-cs"/>
                        </a:rPr>
                        <a:t>False </a:t>
                      </a:r>
                    </a:p>
                    <a:p>
                      <a:pPr algn="ctr"/>
                      <a:r>
                        <a:rPr lang="en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  <a:cs typeface="+mn-cs"/>
                        </a:rPr>
                        <a:t>Positive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Heiti SC Light" panose="02000000000000000000" pitchFamily="2" charset="-128"/>
                        <a:ea typeface="Heiti SC Light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021283"/>
                  </a:ext>
                </a:extLst>
              </a:tr>
              <a:tr h="1320235">
                <a:tc>
                  <a:txBody>
                    <a:bodyPr/>
                    <a:lstStyle/>
                    <a:p>
                      <a:pPr algn="ctr"/>
                      <a:r>
                        <a:rPr lang="en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  <a:cs typeface="+mn-cs"/>
                        </a:rPr>
                        <a:t>False Negative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Heiti SC Light" panose="02000000000000000000" pitchFamily="2" charset="-128"/>
                        <a:ea typeface="Heiti SC Light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  <a:cs typeface="+mn-cs"/>
                        </a:rPr>
                        <a:t>True </a:t>
                      </a:r>
                    </a:p>
                    <a:p>
                      <a:pPr algn="ctr"/>
                      <a:r>
                        <a:rPr lang="en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Heiti SC Light" panose="02000000000000000000" pitchFamily="2" charset="-128"/>
                          <a:ea typeface="Heiti SC Light" panose="02000000000000000000" pitchFamily="2" charset="-128"/>
                          <a:cs typeface="+mn-cs"/>
                        </a:rPr>
                        <a:t>Positive</a:t>
                      </a:r>
                      <a:endParaRPr lang="zh-TW" altLang="en-US" b="0" i="0" dirty="0">
                        <a:solidFill>
                          <a:schemeClr val="tx1"/>
                        </a:solidFill>
                        <a:latin typeface="Heiti SC Light" panose="02000000000000000000" pitchFamily="2" charset="-128"/>
                        <a:ea typeface="Heiti SC Light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98846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42FDFCAB-681E-B035-9D74-6D14A991EA0B}"/>
              </a:ext>
            </a:extLst>
          </p:cNvPr>
          <p:cNvSpPr txBox="1"/>
          <p:nvPr/>
        </p:nvSpPr>
        <p:spPr>
          <a:xfrm>
            <a:off x="9562266" y="31064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預測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472BD98-AF4A-CE78-21DF-B1FCDC809232}"/>
              </a:ext>
            </a:extLst>
          </p:cNvPr>
          <p:cNvSpPr txBox="1"/>
          <p:nvPr/>
        </p:nvSpPr>
        <p:spPr>
          <a:xfrm>
            <a:off x="7673435" y="4462595"/>
            <a:ext cx="625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實際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1E23296-6E5B-2D40-EB56-7DD6E448BB0E}"/>
              </a:ext>
            </a:extLst>
          </p:cNvPr>
          <p:cNvSpPr txBox="1"/>
          <p:nvPr/>
        </p:nvSpPr>
        <p:spPr>
          <a:xfrm>
            <a:off x="8894816" y="32725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沒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00D14D7-3533-1977-65C3-F6BA21B6D669}"/>
              </a:ext>
            </a:extLst>
          </p:cNvPr>
          <p:cNvSpPr txBox="1"/>
          <p:nvPr/>
        </p:nvSpPr>
        <p:spPr>
          <a:xfrm>
            <a:off x="10812726" y="32602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有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63AF26-247F-4F4F-4C60-A3BCF4DD3CB5}"/>
              </a:ext>
            </a:extLst>
          </p:cNvPr>
          <p:cNvSpPr txBox="1"/>
          <p:nvPr/>
        </p:nvSpPr>
        <p:spPr>
          <a:xfrm>
            <a:off x="7852105" y="40630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沒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619595F-D535-506A-F7D9-6123B38E53A2}"/>
              </a:ext>
            </a:extLst>
          </p:cNvPr>
          <p:cNvSpPr txBox="1"/>
          <p:nvPr/>
        </p:nvSpPr>
        <p:spPr>
          <a:xfrm>
            <a:off x="7859503" y="54801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有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FCEB0FE-A17D-4B24-5A2A-AA3C71864AA0}"/>
              </a:ext>
            </a:extLst>
          </p:cNvPr>
          <p:cNvSpPr txBox="1"/>
          <p:nvPr/>
        </p:nvSpPr>
        <p:spPr>
          <a:xfrm>
            <a:off x="7322777" y="1038949"/>
            <a:ext cx="3301693" cy="11424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說明：實際上出現這種情況是因爲在</a:t>
            </a:r>
            <a:r>
              <a:rPr lang="en" altLang="zh-TW" sz="16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TensorFlow 2.6</a:t>
            </a:r>
            <a:r>
              <a:rPr lang="zh-TW" altLang="en-US" sz="16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版本中刪除了這個</a:t>
            </a:r>
            <a:r>
              <a:rPr lang="en" altLang="zh-TW" sz="1600" dirty="0" err="1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predict_classes</a:t>
            </a:r>
            <a:r>
              <a:rPr lang="zh-TW" altLang="en-US" sz="16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函數。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C8A8A6B2-D774-4C49-51F8-E4D7F8DCC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80" b="81240"/>
          <a:stretch/>
        </p:blipFill>
        <p:spPr>
          <a:xfrm>
            <a:off x="296587" y="1591294"/>
            <a:ext cx="6743699" cy="2983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DD9154D-DF12-B62F-DB8C-332E56CF9967}"/>
              </a:ext>
            </a:extLst>
          </p:cNvPr>
          <p:cNvSpPr txBox="1"/>
          <p:nvPr/>
        </p:nvSpPr>
        <p:spPr>
          <a:xfrm>
            <a:off x="4772963" y="1490105"/>
            <a:ext cx="151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已被刪除</a:t>
            </a:r>
            <a:endParaRPr kumimoji="1" lang="en-US" altLang="zh-TW" b="1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681789A-6B5E-FBD9-E6B7-EFC70EF3A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86" y="1863941"/>
            <a:ext cx="6743700" cy="3175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0761732-BD25-6C08-81B6-2611380A8387}"/>
              </a:ext>
            </a:extLst>
          </p:cNvPr>
          <p:cNvSpPr/>
          <p:nvPr/>
        </p:nvSpPr>
        <p:spPr>
          <a:xfrm>
            <a:off x="275875" y="2330643"/>
            <a:ext cx="4497088" cy="44038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02CCFFD-3FDD-A806-7A00-B9729838A03A}"/>
              </a:ext>
            </a:extLst>
          </p:cNvPr>
          <p:cNvSpPr txBox="1"/>
          <p:nvPr/>
        </p:nvSpPr>
        <p:spPr>
          <a:xfrm>
            <a:off x="4727241" y="2285652"/>
            <a:ext cx="3132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bg1"/>
                </a:solidFill>
              </a:rPr>
              <a:t>＃模型預測，數入測試集，輸入預測結果</a:t>
            </a:r>
            <a:endParaRPr kumimoji="1" lang="en-US" altLang="zh-TW" sz="1200" b="1" dirty="0">
              <a:solidFill>
                <a:schemeClr val="bg1"/>
              </a:solidFill>
            </a:endParaRPr>
          </a:p>
          <a:p>
            <a:r>
              <a:rPr kumimoji="1" lang="zh-TW" altLang="en-US" sz="1400" b="1" dirty="0">
                <a:solidFill>
                  <a:schemeClr val="bg1"/>
                </a:solidFill>
              </a:rPr>
              <a:t>＃只取分類預測值</a:t>
            </a:r>
            <a:r>
              <a:rPr kumimoji="1" lang="en-US" altLang="zh-TW" sz="1400" b="1" dirty="0">
                <a:solidFill>
                  <a:schemeClr val="bg1"/>
                </a:solidFill>
              </a:rPr>
              <a:t>(</a:t>
            </a:r>
            <a:r>
              <a:rPr kumimoji="1" lang="zh-TW" altLang="en-US" sz="1400" b="1" dirty="0">
                <a:solidFill>
                  <a:schemeClr val="bg1"/>
                </a:solidFill>
              </a:rPr>
              <a:t>以行取最大值最接近</a:t>
            </a:r>
            <a:r>
              <a:rPr kumimoji="1" lang="en-US" altLang="zh-TW" sz="1400" b="1" dirty="0">
                <a:solidFill>
                  <a:schemeClr val="bg1"/>
                </a:solidFill>
              </a:rPr>
              <a:t>1</a:t>
            </a:r>
            <a:r>
              <a:rPr kumimoji="1" lang="zh-TW" altLang="en-US" sz="1400" b="1" dirty="0">
                <a:solidFill>
                  <a:schemeClr val="bg1"/>
                </a:solidFill>
              </a:rPr>
              <a:t>（？）</a:t>
            </a:r>
            <a:r>
              <a:rPr kumimoji="1" lang="en-US" altLang="zh-TW" sz="1400" b="1" dirty="0">
                <a:solidFill>
                  <a:schemeClr val="bg1"/>
                </a:solidFill>
              </a:rPr>
              <a:t>)</a:t>
            </a:r>
            <a:endParaRPr kumimoji="1"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9223A50-9EDF-9B44-8580-BBFA7B9AB196}"/>
              </a:ext>
            </a:extLst>
          </p:cNvPr>
          <p:cNvSpPr txBox="1"/>
          <p:nvPr/>
        </p:nvSpPr>
        <p:spPr>
          <a:xfrm>
            <a:off x="6175406" y="2881467"/>
            <a:ext cx="21046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050" b="1" dirty="0">
                <a:solidFill>
                  <a:schemeClr val="bg1"/>
                </a:solidFill>
              </a:rPr>
              <a:t>#</a:t>
            </a:r>
            <a:r>
              <a:rPr kumimoji="1" lang="en-US" altLang="zh-TW" sz="1050" b="1" dirty="0" err="1">
                <a:solidFill>
                  <a:schemeClr val="bg1"/>
                </a:solidFill>
              </a:rPr>
              <a:t>astype</a:t>
            </a:r>
            <a:r>
              <a:rPr kumimoji="1" lang="zh-TW" altLang="en-US" sz="1050" b="1" dirty="0">
                <a:solidFill>
                  <a:schemeClr val="bg1"/>
                </a:solidFill>
              </a:rPr>
              <a:t>對資料型別進行轉換</a:t>
            </a:r>
          </a:p>
        </p:txBody>
      </p:sp>
    </p:spTree>
    <p:extLst>
      <p:ext uri="{BB962C8B-B14F-4D97-AF65-F5344CB8AC3E}">
        <p14:creationId xmlns:p14="http://schemas.microsoft.com/office/powerpoint/2010/main" val="1529494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48EF3B7B-40D4-423A-ABE0-DA12E3CFE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3867" y="1179578"/>
            <a:ext cx="4141320" cy="449884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ECC05AD-A598-52AD-6FB7-6D63CE95BC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1" t="10267" r="21979" b="22571"/>
          <a:stretch/>
        </p:blipFill>
        <p:spPr>
          <a:xfrm>
            <a:off x="7699248" y="2724912"/>
            <a:ext cx="1261872" cy="114979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45E315C-212A-C0C8-DE82-A1ABAB3A7B4C}"/>
              </a:ext>
            </a:extLst>
          </p:cNvPr>
          <p:cNvSpPr txBox="1"/>
          <p:nvPr/>
        </p:nvSpPr>
        <p:spPr>
          <a:xfrm>
            <a:off x="587594" y="5800669"/>
            <a:ext cx="606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sz="2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訓練集的第一個樣本圖片 </a:t>
            </a:r>
            <a:r>
              <a:rPr lang="en-US" altLang="zh-TW" sz="2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(2 </a:t>
            </a:r>
            <a:r>
              <a:rPr lang="zh-TW" altLang="en-US" sz="2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維陣列</a:t>
            </a:r>
            <a:r>
              <a:rPr lang="en-US" altLang="zh-TW" sz="2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A50AA55-A12B-1020-4697-1D5FE55616D1}"/>
              </a:ext>
            </a:extLst>
          </p:cNvPr>
          <p:cNvSpPr txBox="1"/>
          <p:nvPr/>
        </p:nvSpPr>
        <p:spPr>
          <a:xfrm>
            <a:off x="6350056" y="3874707"/>
            <a:ext cx="606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sz="2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第一個樣本圖片對應的標籤為 </a:t>
            </a:r>
            <a:r>
              <a:rPr lang="en-US" altLang="zh-TW" sz="2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5</a:t>
            </a:r>
            <a:endParaRPr lang="zh-TW" altLang="en-US" sz="28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D16EDD6-00AE-A3F8-65C7-75BF69EDFA16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8-1 / </a:t>
            </a:r>
            <a:r>
              <a:rPr kumimoji="1" lang="zh-TW" altLang="en-US" sz="1100" b="1" spc="600" dirty="0">
                <a:latin typeface="+mj-ea"/>
              </a:rPr>
              <a:t>認識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手寫辨識資料集</a:t>
            </a:r>
          </a:p>
        </p:txBody>
      </p:sp>
    </p:spTree>
    <p:extLst>
      <p:ext uri="{BB962C8B-B14F-4D97-AF65-F5344CB8AC3E}">
        <p14:creationId xmlns:p14="http://schemas.microsoft.com/office/powerpoint/2010/main" val="318116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8908368-B7C0-62B2-AD8E-F2FDCA510E37}"/>
              </a:ext>
            </a:extLst>
          </p:cNvPr>
          <p:cNvSpPr txBox="1"/>
          <p:nvPr/>
        </p:nvSpPr>
        <p:spPr>
          <a:xfrm>
            <a:off x="512380" y="296316"/>
            <a:ext cx="78748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8-4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 </a:t>
            </a:r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/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 手寫辨識的預測結果</a:t>
            </a:r>
            <a:endParaRPr kumimoji="1" lang="en-US" altLang="zh-TW" sz="4400" b="1" spc="600" dirty="0">
              <a:latin typeface="+mj-ea"/>
              <a:ea typeface="+mj-ea"/>
              <a:cs typeface="+mj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EF4932-6771-6635-0047-D20A3F83D981}"/>
              </a:ext>
            </a:extLst>
          </p:cNvPr>
          <p:cNvSpPr txBox="1"/>
          <p:nvPr/>
        </p:nvSpPr>
        <p:spPr>
          <a:xfrm>
            <a:off x="512380" y="1181468"/>
            <a:ext cx="7115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繪出</a:t>
            </a: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0~9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數字的預測機率</a:t>
            </a: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(CH8_4a.py)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809961-7A2B-8972-99D1-AB004C548A14}"/>
              </a:ext>
            </a:extLst>
          </p:cNvPr>
          <p:cNvSpPr txBox="1"/>
          <p:nvPr/>
        </p:nvSpPr>
        <p:spPr>
          <a:xfrm>
            <a:off x="679269" y="1704688"/>
            <a:ext cx="4693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- </a:t>
            </a:r>
            <a:r>
              <a:rPr lang="zh-TW" altLang="en-US" sz="20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繪出模型預測指定數字圖片的預測機率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8FC81B-A047-2632-D1FD-5FC00A8F9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60"/>
          <a:stretch/>
        </p:blipFill>
        <p:spPr>
          <a:xfrm>
            <a:off x="679269" y="2262824"/>
            <a:ext cx="6797497" cy="48140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4147D34-4782-CACF-DFD7-423245D4D837}"/>
              </a:ext>
            </a:extLst>
          </p:cNvPr>
          <p:cNvSpPr txBox="1"/>
          <p:nvPr/>
        </p:nvSpPr>
        <p:spPr>
          <a:xfrm>
            <a:off x="1228366" y="2227908"/>
            <a:ext cx="624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2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隨機亂數取出一個數字</a:t>
            </a:r>
            <a:r>
              <a:rPr kumimoji="1" lang="zh-TW" altLang="en-US" sz="8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8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 = </a:t>
            </a:r>
            <a:r>
              <a:rPr kumimoji="1" lang="en-US" altLang="zh-TW" sz="800" dirty="0" err="1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np.random.randint</a:t>
            </a:r>
            <a:r>
              <a:rPr kumimoji="1" lang="en-US" altLang="zh-TW" sz="8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(0,len(</a:t>
            </a:r>
            <a:r>
              <a:rPr kumimoji="1" lang="en-US" altLang="zh-TW" sz="800" dirty="0" err="1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X_test</a:t>
            </a:r>
            <a:r>
              <a:rPr kumimoji="1" lang="en-US" altLang="zh-TW" sz="8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))</a:t>
            </a:r>
            <a:r>
              <a:rPr kumimoji="1" lang="zh-TW" altLang="en-US" sz="8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 </a:t>
            </a:r>
            <a:r>
              <a:rPr kumimoji="1" lang="en-US" altLang="zh-TW" sz="12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or </a:t>
            </a:r>
            <a:r>
              <a:rPr kumimoji="1" lang="zh-TW" altLang="en-US" sz="12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直接指定變數</a:t>
            </a:r>
            <a:r>
              <a:rPr kumimoji="1" lang="zh-TW" altLang="en-US" sz="8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</a:t>
            </a:r>
            <a:r>
              <a:rPr kumimoji="1" lang="en-US" altLang="zh-TW" sz="800" dirty="0" err="1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</a:t>
            </a:r>
            <a:r>
              <a:rPr kumimoji="1" lang="en-US" altLang="zh-TW" sz="8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=8</a:t>
            </a:r>
            <a:r>
              <a:rPr kumimoji="1" lang="zh-TW" altLang="en-US" sz="8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kumimoji="1" lang="zh-TW" altLang="en-US" sz="1200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CC0384-0A4E-5428-0FAF-14988F09C295}"/>
              </a:ext>
            </a:extLst>
          </p:cNvPr>
          <p:cNvSpPr txBox="1"/>
          <p:nvPr/>
        </p:nvSpPr>
        <p:spPr>
          <a:xfrm>
            <a:off x="3489434" y="4252382"/>
            <a:ext cx="624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sz="12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載入</a:t>
            </a:r>
            <a:r>
              <a:rPr kumimoji="1" lang="en-US" altLang="zh-TW" sz="12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mnist.h5</a:t>
            </a:r>
            <a:r>
              <a:rPr kumimoji="1" lang="zh-TW" altLang="en-US" sz="12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檔案模型結構和權重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CB2111A-BF83-3F2E-2949-3FD321343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9" y="2788146"/>
            <a:ext cx="4028192" cy="2147433"/>
          </a:xfrm>
          <a:prstGeom prst="rect">
            <a:avLst/>
          </a:prstGeom>
          <a:ln w="38100">
            <a:noFill/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3467ECC-B6E1-2348-C6BD-4D878E5B0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161" y="4252382"/>
            <a:ext cx="662986" cy="2548100"/>
          </a:xfrm>
          <a:prstGeom prst="rect">
            <a:avLst/>
          </a:prstGeom>
          <a:ln w="28575">
            <a:noFill/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E788685-16E8-7188-8C8B-FDF2B86D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" t="27858"/>
          <a:stretch/>
        </p:blipFill>
        <p:spPr>
          <a:xfrm>
            <a:off x="653895" y="5046871"/>
            <a:ext cx="7785564" cy="11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74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EAFFC1E-8C12-0F26-0D53-1A2D1F198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70" y="1466857"/>
            <a:ext cx="6235700" cy="1333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9DE4C3-E292-45A8-5A61-76C838109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9" y="3429000"/>
            <a:ext cx="5911102" cy="159177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FD482B-F4D0-8C89-166E-5AD173B6C696}"/>
              </a:ext>
            </a:extLst>
          </p:cNvPr>
          <p:cNvSpPr txBox="1"/>
          <p:nvPr/>
        </p:nvSpPr>
        <p:spPr>
          <a:xfrm>
            <a:off x="2850778" y="4020596"/>
            <a:ext cx="6099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800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en" altLang="zh-TW" sz="800" dirty="0" err="1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plt.subplot</a:t>
            </a:r>
            <a:r>
              <a:rPr lang="en" altLang="zh-TW" sz="800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(the figure has 1 row, 2 columns, and this plot is the first plot.)</a:t>
            </a:r>
            <a:endParaRPr lang="zh-TW" altLang="en-US" sz="800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E485CFE-3DEB-4EB1-1E26-3D9202655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969" y="2616384"/>
            <a:ext cx="4270559" cy="3655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6756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DD7E2A3-2EAE-DA3D-C0BE-28A9C927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825" y="506390"/>
            <a:ext cx="2954607" cy="2548293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7E5B39F-545D-1644-64FE-C7F5BFE56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68" y="380340"/>
            <a:ext cx="8137920" cy="31490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DB71811-B366-92DC-AC95-4D0E6C6B012E}"/>
              </a:ext>
            </a:extLst>
          </p:cNvPr>
          <p:cNvSpPr txBox="1"/>
          <p:nvPr/>
        </p:nvSpPr>
        <p:spPr>
          <a:xfrm>
            <a:off x="330568" y="4885938"/>
            <a:ext cx="7018087" cy="148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1600" dirty="0" err="1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np.argmax</a:t>
            </a:r>
            <a:r>
              <a:rPr lang="en-US" altLang="zh-TW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(</a:t>
            </a:r>
            <a:r>
              <a:rPr lang="en-US" altLang="zh-TW" sz="1600" dirty="0" err="1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predict_x,axis</a:t>
            </a:r>
            <a:r>
              <a:rPr lang="en-US" altLang="zh-TW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=1)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取機率最接近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</a:t>
            </a:r>
            <a:endParaRPr lang="en-US" altLang="zh-TW" sz="1600" dirty="0">
              <a:solidFill>
                <a:srgbClr val="FF0000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1600" dirty="0" err="1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np.arrange</a:t>
            </a:r>
            <a:r>
              <a:rPr lang="en-US" altLang="zh-TW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(10)</a:t>
            </a:r>
            <a:r>
              <a:rPr lang="zh-TW" altLang="en-US" sz="16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生成一個一維陣列，元素從</a:t>
            </a:r>
            <a:r>
              <a:rPr lang="en-US" altLang="zh-TW" sz="16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0~9</a:t>
            </a:r>
          </a:p>
          <a:p>
            <a:pPr>
              <a:lnSpc>
                <a:spcPct val="200000"/>
              </a:lnSpc>
            </a:pPr>
            <a:r>
              <a:rPr lang="zh-TW" altLang="en-US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1600" dirty="0" err="1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predict_x.reshape</a:t>
            </a:r>
            <a:r>
              <a:rPr lang="en-US" altLang="zh-TW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(10) </a:t>
            </a:r>
            <a:r>
              <a:rPr lang="en-US" altLang="zh-TW" sz="1600" dirty="0" err="1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predict_x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為二維陣列</a:t>
            </a:r>
            <a:r>
              <a:rPr lang="en-US" altLang="zh-TW" sz="16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reshape</a:t>
            </a:r>
            <a:r>
              <a:rPr lang="zh-TW" altLang="en-US" sz="16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轉換為一維陣列</a:t>
            </a:r>
            <a:endParaRPr lang="zh-TW" altLang="en-US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7FDD92-B6C6-D4EF-5BFD-39D423EE2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135" y="3492208"/>
            <a:ext cx="3158939" cy="27049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F5D7B3-7A22-ACC9-2A5F-1A7F91F89B27}"/>
              </a:ext>
            </a:extLst>
          </p:cNvPr>
          <p:cNvSpPr/>
          <p:nvPr/>
        </p:nvSpPr>
        <p:spPr>
          <a:xfrm>
            <a:off x="3568390" y="2956733"/>
            <a:ext cx="3635298" cy="2994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0ACCC13-CB34-D0E3-E4D4-7361F789867B}"/>
              </a:ext>
            </a:extLst>
          </p:cNvPr>
          <p:cNvSpPr txBox="1"/>
          <p:nvPr/>
        </p:nvSpPr>
        <p:spPr>
          <a:xfrm>
            <a:off x="8833985" y="3133360"/>
            <a:ext cx="3267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有</a:t>
            </a:r>
            <a:r>
              <a:rPr lang="en-US" altLang="zh-TW" sz="16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np.arrange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(10).</a:t>
            </a:r>
            <a:r>
              <a:rPr lang="en-US" altLang="zh-TW" sz="16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astype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(str)</a:t>
            </a:r>
            <a:endParaRPr lang="zh-TW" altLang="en-US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C250C6-E269-4363-270C-5FD8EF80D619}"/>
              </a:ext>
            </a:extLst>
          </p:cNvPr>
          <p:cNvSpPr txBox="1"/>
          <p:nvPr/>
        </p:nvSpPr>
        <p:spPr>
          <a:xfrm>
            <a:off x="8906825" y="6197139"/>
            <a:ext cx="3267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無</a:t>
            </a:r>
            <a:r>
              <a:rPr lang="en-US" altLang="zh-TW" sz="16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np.arrange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(10).</a:t>
            </a:r>
            <a:r>
              <a:rPr lang="en-US" altLang="zh-TW" sz="16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astype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(str)</a:t>
            </a:r>
            <a:endParaRPr lang="zh-TW" altLang="en-US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52CDD9-3B43-3B38-96EE-FE14A2FB1D14}"/>
              </a:ext>
            </a:extLst>
          </p:cNvPr>
          <p:cNvSpPr/>
          <p:nvPr/>
        </p:nvSpPr>
        <p:spPr>
          <a:xfrm>
            <a:off x="330568" y="990600"/>
            <a:ext cx="7733932" cy="8763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5DE16D-8B76-3D5F-5047-E3BBD2B01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68" y="3610749"/>
            <a:ext cx="5207000" cy="5969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576888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527AB1D-F724-C4DA-152F-84EEBDCF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823" y="111182"/>
            <a:ext cx="7772400" cy="65579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E76758-ED0C-2DE5-8BBC-40AA96233229}"/>
              </a:ext>
            </a:extLst>
          </p:cNvPr>
          <p:cNvSpPr txBox="1"/>
          <p:nvPr/>
        </p:nvSpPr>
        <p:spPr>
          <a:xfrm>
            <a:off x="4467828" y="52664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原圖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9EE79F-73DB-B7D8-ADBF-0BBC5715E238}"/>
              </a:ext>
            </a:extLst>
          </p:cNvPr>
          <p:cNvSpPr txBox="1"/>
          <p:nvPr/>
        </p:nvSpPr>
        <p:spPr>
          <a:xfrm>
            <a:off x="7448309" y="6322962"/>
            <a:ext cx="1487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機率長條圖</a:t>
            </a:r>
          </a:p>
        </p:txBody>
      </p:sp>
    </p:spTree>
    <p:extLst>
      <p:ext uri="{BB962C8B-B14F-4D97-AF65-F5344CB8AC3E}">
        <p14:creationId xmlns:p14="http://schemas.microsoft.com/office/powerpoint/2010/main" val="160507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951E6D6-8737-A113-D9EB-8ECC2BD7F5E7}"/>
              </a:ext>
            </a:extLst>
          </p:cNvPr>
          <p:cNvSpPr txBox="1"/>
          <p:nvPr/>
        </p:nvSpPr>
        <p:spPr>
          <a:xfrm>
            <a:off x="512380" y="164228"/>
            <a:ext cx="78748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8-4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 </a:t>
            </a:r>
            <a:r>
              <a:rPr kumimoji="1" lang="en-US" altLang="zh-TW" sz="4400" b="1" spc="600" dirty="0">
                <a:latin typeface="+mj-ea"/>
                <a:ea typeface="+mj-ea"/>
                <a:cs typeface="+mj-cs"/>
              </a:rPr>
              <a:t>/</a:t>
            </a:r>
            <a:r>
              <a:rPr kumimoji="1" lang="zh-TW" altLang="en-US" sz="4400" b="1" spc="600" dirty="0">
                <a:latin typeface="+mj-ea"/>
                <a:ea typeface="+mj-ea"/>
                <a:cs typeface="+mj-cs"/>
              </a:rPr>
              <a:t> 手寫辨識的預測結果</a:t>
            </a:r>
            <a:endParaRPr kumimoji="1" lang="en-US" altLang="zh-TW" sz="4400" b="1" spc="600" dirty="0">
              <a:latin typeface="+mj-ea"/>
              <a:ea typeface="+mj-ea"/>
              <a:cs typeface="+mj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E0954D-F211-F5D2-6242-B422CFFBE9F6}"/>
              </a:ext>
            </a:extLst>
          </p:cNvPr>
          <p:cNvSpPr txBox="1"/>
          <p:nvPr/>
        </p:nvSpPr>
        <p:spPr>
          <a:xfrm>
            <a:off x="433004" y="1036317"/>
            <a:ext cx="9660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篩選分類錯誤和繪出各預測錯誤的機率（</a:t>
            </a: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CH8_4b.py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28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0CF5CBFE-A02C-8860-B1ED-27FDB2A9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0" y="1788179"/>
            <a:ext cx="7435041" cy="285090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0C068D9-A3B0-F013-D728-C2D06D50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264" y="1797394"/>
            <a:ext cx="3138630" cy="2171379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DE3866D-86B7-601C-6696-50965884E844}"/>
              </a:ext>
            </a:extLst>
          </p:cNvPr>
          <p:cNvSpPr txBox="1"/>
          <p:nvPr/>
        </p:nvSpPr>
        <p:spPr>
          <a:xfrm>
            <a:off x="2287540" y="4277384"/>
            <a:ext cx="6099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6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sz="16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預設五筆</a:t>
            </a:r>
            <a:endParaRPr lang="zh-TW" altLang="en-US" sz="1050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21BA9F5-F42C-29B3-C080-9EA8B15EB262}"/>
              </a:ext>
            </a:extLst>
          </p:cNvPr>
          <p:cNvSpPr txBox="1"/>
          <p:nvPr/>
        </p:nvSpPr>
        <p:spPr>
          <a:xfrm>
            <a:off x="433004" y="4836798"/>
            <a:ext cx="708880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＃第一個</a:t>
            </a:r>
            <a:r>
              <a:rPr lang="en-US" altLang="zh-TW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label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欄位是真實標籤值、第二欄位</a:t>
            </a:r>
            <a:r>
              <a:rPr lang="en-US" altLang="zh-TW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predict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是預測值</a:t>
            </a:r>
            <a:endParaRPr lang="en-US" altLang="zh-TW" sz="20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lang="zh-TW" altLang="en-US" sz="20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2000" dirty="0" err="1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df</a:t>
            </a:r>
            <a:r>
              <a:rPr lang="en-US" altLang="zh-TW" sz="20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[</a:t>
            </a:r>
            <a:r>
              <a:rPr lang="en-US" altLang="zh-TW" sz="2000" dirty="0" err="1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Y_test</a:t>
            </a:r>
            <a:r>
              <a:rPr lang="en-US" altLang="zh-TW" sz="20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!=</a:t>
            </a:r>
            <a:r>
              <a:rPr lang="en-US" altLang="zh-TW" sz="2000" dirty="0" err="1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Y_pred</a:t>
            </a:r>
            <a:r>
              <a:rPr lang="en-US" altLang="zh-TW" sz="20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]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篩選錯誤的紀錄資料</a:t>
            </a:r>
            <a:endParaRPr lang="en-US" altLang="zh-TW" sz="20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1937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9379AED-E3A7-0991-854A-51B0FF3F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294" y="2936876"/>
            <a:ext cx="3138630" cy="21713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F9140C3-0E75-D56B-E733-DCBCE8E86343}"/>
              </a:ext>
            </a:extLst>
          </p:cNvPr>
          <p:cNvSpPr txBox="1"/>
          <p:nvPr/>
        </p:nvSpPr>
        <p:spPr>
          <a:xfrm>
            <a:off x="476250" y="3056031"/>
            <a:ext cx="7380817" cy="182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2000" dirty="0" err="1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df.sample</a:t>
            </a:r>
            <a:r>
              <a:rPr lang="en-US" altLang="zh-TW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(n=1)</a:t>
            </a:r>
            <a:r>
              <a:rPr lang="zh-TW" altLang="en-US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函式隨機抽樣抽出一筆錯誤分類索引值</a:t>
            </a:r>
            <a:endParaRPr lang="en-US" altLang="zh-TW" sz="20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200000"/>
              </a:lnSpc>
            </a:pPr>
            <a:r>
              <a:rPr lang="zh-TW" altLang="en-US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2000" dirty="0" err="1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X_test_bk</a:t>
            </a:r>
            <a:r>
              <a:rPr lang="en-US" altLang="zh-TW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[</a:t>
            </a:r>
            <a:r>
              <a:rPr lang="en-US" altLang="zh-TW" sz="2000" dirty="0" err="1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i</a:t>
            </a:r>
            <a:r>
              <a:rPr lang="en-US" altLang="zh-TW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].reshape(28,28) 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從剛剛備份測試資料集取得數字圖片和更改形狀轉為二維陣列</a:t>
            </a:r>
            <a:endParaRPr lang="en-US" altLang="zh-TW" sz="2000" dirty="0">
              <a:solidFill>
                <a:srgbClr val="FF0000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86DC02A-4626-0EEC-9AC6-60C907758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728318"/>
            <a:ext cx="10854888" cy="12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8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45FE4B3-3DDB-36F9-EFFE-DF192D032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30" y="2439864"/>
            <a:ext cx="4988135" cy="421563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026FA21-EFA2-7969-4321-F28A9995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5" y="757622"/>
            <a:ext cx="7953094" cy="278815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7A013E8-6F4F-6795-DE39-4A33186FE4E5}"/>
              </a:ext>
            </a:extLst>
          </p:cNvPr>
          <p:cNvSpPr txBox="1"/>
          <p:nvPr/>
        </p:nvSpPr>
        <p:spPr>
          <a:xfrm>
            <a:off x="676583" y="3936472"/>
            <a:ext cx="5244157" cy="2328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左圖是一張預測錯誤的數字</a:t>
            </a:r>
            <a:r>
              <a:rPr lang="en-US" altLang="zh-TW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6</a:t>
            </a:r>
            <a:r>
              <a:rPr lang="zh-TW" altLang="en-US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圖片，從右圖繪出預測錯誤</a:t>
            </a:r>
            <a:r>
              <a:rPr lang="en-US" altLang="zh-TW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0~9</a:t>
            </a:r>
            <a:r>
              <a:rPr lang="zh-TW" altLang="en-US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各數字機率的長條圖可以看到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五成多是預測成數字</a:t>
            </a:r>
            <a:r>
              <a:rPr lang="en-US" altLang="zh-TW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0</a:t>
            </a:r>
            <a:r>
              <a:rPr lang="zh-TW" altLang="en-US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、兩成多是預測成數字</a:t>
            </a:r>
            <a:r>
              <a:rPr lang="en-US" altLang="zh-TW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8</a:t>
            </a:r>
            <a:r>
              <a:rPr lang="zh-TW" altLang="en-US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、一成多是預測成數字</a:t>
            </a:r>
            <a:r>
              <a:rPr lang="en-US" altLang="zh-TW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6</a:t>
            </a:r>
            <a:r>
              <a:rPr lang="zh-TW" altLang="en-US" sz="20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，結果預測錯誤成數字０。</a:t>
            </a:r>
          </a:p>
        </p:txBody>
      </p:sp>
    </p:spTree>
    <p:extLst>
      <p:ext uri="{BB962C8B-B14F-4D97-AF65-F5344CB8AC3E}">
        <p14:creationId xmlns:p14="http://schemas.microsoft.com/office/powerpoint/2010/main" val="694335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ACAF1B7-58F3-65C4-2C85-D50C7D270505}"/>
              </a:ext>
            </a:extLst>
          </p:cNvPr>
          <p:cNvSpPr txBox="1"/>
          <p:nvPr/>
        </p:nvSpPr>
        <p:spPr>
          <a:xfrm>
            <a:off x="824163" y="1421353"/>
            <a:ext cx="6100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4000" b="1" dirty="0">
                <a:latin typeface="HEITI SC MEDIUM" pitchFamily="2" charset="-128"/>
                <a:ea typeface="HEITI SC MEDIUM" pitchFamily="2" charset="-128"/>
              </a:rPr>
              <a:t>CHAPTER </a:t>
            </a:r>
            <a:r>
              <a:rPr kumimoji="1" lang="en-US" altLang="zh-TW" sz="7200" b="1" dirty="0">
                <a:latin typeface="HEITI SC MEDIUM" pitchFamily="2" charset="-128"/>
                <a:ea typeface="HEITI SC MEDIUM" pitchFamily="2" charset="-128"/>
              </a:rPr>
              <a:t>9</a:t>
            </a:r>
            <a:endParaRPr lang="zh-TW" altLang="en-US" sz="7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483CA9-7FDA-2BFF-45C0-4F372B58F172}"/>
              </a:ext>
            </a:extLst>
          </p:cNvPr>
          <p:cNvSpPr txBox="1"/>
          <p:nvPr/>
        </p:nvSpPr>
        <p:spPr>
          <a:xfrm>
            <a:off x="824163" y="2593432"/>
            <a:ext cx="4762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b="1" spc="300" dirty="0">
                <a:latin typeface="+mn-ea"/>
              </a:rPr>
              <a:t>卷積神經網路的</a:t>
            </a:r>
            <a:endParaRPr kumimoji="1" lang="en-US" altLang="zh-TW" sz="4800" b="1" spc="300" dirty="0">
              <a:latin typeface="+mn-ea"/>
            </a:endParaRPr>
          </a:p>
          <a:p>
            <a:r>
              <a:rPr kumimoji="1" lang="zh-TW" altLang="en-US" sz="4800" b="1" spc="300" dirty="0">
                <a:latin typeface="+mn-ea"/>
              </a:rPr>
              <a:t>實作案例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069E938-B1B4-4612-7729-116EF8A7DE8C}"/>
              </a:ext>
            </a:extLst>
          </p:cNvPr>
          <p:cNvSpPr txBox="1"/>
          <p:nvPr/>
        </p:nvSpPr>
        <p:spPr>
          <a:xfrm>
            <a:off x="8927432" y="610841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/>
              <a:t>報告人：林桂如</a:t>
            </a:r>
          </a:p>
        </p:txBody>
      </p:sp>
    </p:spTree>
    <p:extLst>
      <p:ext uri="{BB962C8B-B14F-4D97-AF65-F5344CB8AC3E}">
        <p14:creationId xmlns:p14="http://schemas.microsoft.com/office/powerpoint/2010/main" val="2954926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2EB3A-3179-5858-D9E4-552277D48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38" y="-5508"/>
            <a:ext cx="10880557" cy="1325563"/>
          </a:xfrm>
        </p:spPr>
        <p:txBody>
          <a:bodyPr/>
          <a:lstStyle/>
          <a:p>
            <a:r>
              <a:rPr kumimoji="1" lang="en-US" altLang="zh-TW" b="1" spc="600" dirty="0">
                <a:latin typeface="+mj-ea"/>
              </a:rPr>
              <a:t>9-1 / </a:t>
            </a:r>
            <a:r>
              <a:rPr kumimoji="1" lang="zh-TW" altLang="en-US" b="1" spc="600" dirty="0">
                <a:latin typeface="+mj-ea"/>
              </a:rPr>
              <a:t>辨識</a:t>
            </a:r>
            <a:r>
              <a:rPr kumimoji="1" lang="en-US" altLang="zh-TW" b="1" spc="600" dirty="0">
                <a:latin typeface="+mj-ea"/>
              </a:rPr>
              <a:t>Cifar-10</a:t>
            </a:r>
            <a:r>
              <a:rPr kumimoji="1" lang="zh-TW" altLang="en-US" b="1" spc="600" dirty="0">
                <a:latin typeface="+mj-ea"/>
              </a:rPr>
              <a:t>資料集的彩色圖片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9070797-93D7-B378-C27A-6F01D60A758F}"/>
              </a:ext>
            </a:extLst>
          </p:cNvPr>
          <p:cNvSpPr txBox="1"/>
          <p:nvPr/>
        </p:nvSpPr>
        <p:spPr>
          <a:xfrm>
            <a:off x="878438" y="1923634"/>
            <a:ext cx="895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3333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https://www.cs.toronto.edu/~kriz/cifar.html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381AF0-FF51-EB32-D0AF-4980CADE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077" y="2123689"/>
            <a:ext cx="5233918" cy="402196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3F02D8B-ECA1-1A68-E064-E488CFCBCEDF}"/>
              </a:ext>
            </a:extLst>
          </p:cNvPr>
          <p:cNvSpPr txBox="1"/>
          <p:nvPr/>
        </p:nvSpPr>
        <p:spPr>
          <a:xfrm>
            <a:off x="778174" y="1058445"/>
            <a:ext cx="6743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9-1-1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認識</a:t>
            </a: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Cifar-10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彩色圖片資料集</a:t>
            </a:r>
            <a:endParaRPr lang="en-US" altLang="zh-TW" sz="28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F89688-0C4A-5E19-5271-CE0B50D836D6}"/>
              </a:ext>
            </a:extLst>
          </p:cNvPr>
          <p:cNvSpPr txBox="1"/>
          <p:nvPr/>
        </p:nvSpPr>
        <p:spPr>
          <a:xfrm>
            <a:off x="878438" y="2796501"/>
            <a:ext cx="5244157" cy="219887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共分成十類，資料集每十類有</a:t>
            </a:r>
            <a:r>
              <a:rPr lang="en-US" altLang="zh-TW" sz="24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60000</a:t>
            </a:r>
            <a:r>
              <a:rPr lang="zh-TW" altLang="en-US" sz="24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張圖片，分成</a:t>
            </a:r>
            <a:r>
              <a:rPr lang="en-US" altLang="zh-TW" sz="24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50000</a:t>
            </a:r>
            <a:r>
              <a:rPr lang="zh-TW" altLang="en-US" sz="24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類訓練資料集和</a:t>
            </a:r>
            <a:r>
              <a:rPr lang="en-US" altLang="zh-TW" sz="24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10000</a:t>
            </a:r>
            <a:r>
              <a:rPr lang="zh-TW" altLang="en-US" sz="24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張測試資料集。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16946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16EFF38-F19A-AAA4-10E5-3CC0BC6F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31044"/>
            <a:ext cx="8187585" cy="274801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B00E9F2-9F5C-ED72-4EBB-F168E6FAC050}"/>
              </a:ext>
            </a:extLst>
          </p:cNvPr>
          <p:cNvSpPr txBox="1"/>
          <p:nvPr/>
        </p:nvSpPr>
        <p:spPr>
          <a:xfrm>
            <a:off x="445704" y="570881"/>
            <a:ext cx="9660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載入和探索</a:t>
            </a: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Cifar-10 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彩色圖片集資料（</a:t>
            </a: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CH9_1_1.py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28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71F5D9-5692-3436-2DE5-C896A928D930}"/>
              </a:ext>
            </a:extLst>
          </p:cNvPr>
          <p:cNvSpPr txBox="1"/>
          <p:nvPr/>
        </p:nvSpPr>
        <p:spPr>
          <a:xfrm>
            <a:off x="609600" y="4252947"/>
            <a:ext cx="11417300" cy="142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from </a:t>
            </a:r>
            <a:r>
              <a:rPr lang="en-US" altLang="zh-TW" sz="20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keras.datasets</a:t>
            </a: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import cifar10 </a:t>
            </a:r>
            <a:r>
              <a:rPr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內建</a:t>
            </a:r>
            <a:r>
              <a:rPr lang="en-US" altLang="zh-TW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Cifar-10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彩色圖片資料集，匯入</a:t>
            </a:r>
            <a:r>
              <a:rPr lang="en-US" altLang="zh-TW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Cifar-10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就可載入資料集</a:t>
            </a:r>
            <a:endParaRPr lang="en-US" altLang="zh-TW" sz="20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print(</a:t>
            </a:r>
            <a:r>
              <a:rPr lang="en-US" altLang="zh-TW" sz="2000" dirty="0">
                <a:effectLst/>
                <a:ea typeface="Heiti SC Light" panose="02000000000000000000" pitchFamily="2" charset="-128"/>
              </a:rPr>
              <a:t>“</a:t>
            </a:r>
            <a:r>
              <a:rPr lang="en-US" altLang="zh-TW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X_train.shape</a:t>
            </a:r>
            <a:r>
              <a:rPr lang="en-US" altLang="zh-TW" sz="2000" dirty="0">
                <a:effectLst/>
                <a:ea typeface="Heiti SC Light" panose="02000000000000000000" pitchFamily="2" charset="-128"/>
              </a:rPr>
              <a:t>”</a:t>
            </a:r>
            <a:r>
              <a:rPr lang="en-US" altLang="zh-TW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,</a:t>
            </a:r>
            <a:r>
              <a:rPr lang="en-US" altLang="zh-TW" sz="2000" dirty="0" err="1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X_train.shape</a:t>
            </a:r>
            <a:r>
              <a:rPr lang="en-US" altLang="zh-TW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) </a:t>
            </a:r>
            <a:r>
              <a:rPr lang="zh-TW" altLang="en-US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shape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屬性來顯示訓練和測試資料集的形狀</a:t>
            </a:r>
            <a:endParaRPr lang="en-US" altLang="zh-TW" sz="20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3FE221E-31FA-57F5-9CA3-6B181988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</p:spTree>
    <p:extLst>
      <p:ext uri="{BB962C8B-B14F-4D97-AF65-F5344CB8AC3E}">
        <p14:creationId xmlns:p14="http://schemas.microsoft.com/office/powerpoint/2010/main" val="371127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85DF908-A920-45A3-EE54-391D02CE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" y="578727"/>
            <a:ext cx="7439239" cy="2487083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14137F8-AA41-1039-CA6B-72D88BA581C9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8-1 / </a:t>
            </a:r>
            <a:r>
              <a:rPr kumimoji="1" lang="zh-TW" altLang="en-US" sz="1100" b="1" spc="600" dirty="0">
                <a:latin typeface="+mj-ea"/>
              </a:rPr>
              <a:t>認識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手寫辨識資料集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BAFB54D-A797-4B2A-F6A1-476991D50B99}"/>
              </a:ext>
            </a:extLst>
          </p:cNvPr>
          <p:cNvSpPr txBox="1"/>
          <p:nvPr/>
        </p:nvSpPr>
        <p:spPr>
          <a:xfrm>
            <a:off x="603068" y="3145860"/>
            <a:ext cx="3435556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imshow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函數顯示第一張圖片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標題文字是對應真實標籤資料</a:t>
            </a:r>
            <a:endParaRPr kumimoji="1" lang="en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6EA9F9-59EA-2D45-CC97-BF6154944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96"/>
          <a:stretch/>
        </p:blipFill>
        <p:spPr>
          <a:xfrm>
            <a:off x="8042307" y="2958736"/>
            <a:ext cx="3435556" cy="296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46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88C65E-9FB1-0018-C32E-124BEECAF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37"/>
          <a:stretch/>
        </p:blipFill>
        <p:spPr>
          <a:xfrm>
            <a:off x="552450" y="659219"/>
            <a:ext cx="5930900" cy="14856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58EBBD0-B1A6-02DD-90C7-DA5B97ECC754}"/>
              </a:ext>
            </a:extLst>
          </p:cNvPr>
          <p:cNvSpPr txBox="1"/>
          <p:nvPr/>
        </p:nvSpPr>
        <p:spPr>
          <a:xfrm>
            <a:off x="552450" y="2297147"/>
            <a:ext cx="11417300" cy="140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2000" dirty="0" err="1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X_train.shape</a:t>
            </a:r>
            <a:r>
              <a:rPr lang="en-US" altLang="zh-TW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:</a:t>
            </a: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(50000,32,32,3)  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訓練資料集有</a:t>
            </a:r>
            <a:r>
              <a:rPr lang="en-US" altLang="zh-TW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50000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張，每一張圖片是</a:t>
            </a:r>
            <a:r>
              <a:rPr lang="en-US" altLang="zh-TW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(32,32,3)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，前兩個為尺寸，最後為通道</a:t>
            </a:r>
            <a:r>
              <a:rPr lang="en-US" altLang="zh-TW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3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，代表為彩色圖片（</a:t>
            </a:r>
            <a:r>
              <a:rPr lang="en-US" altLang="zh-TW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RGB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）。</a:t>
            </a:r>
            <a:endParaRPr lang="en-US" altLang="zh-TW" sz="20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2000" dirty="0" err="1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X_test.shape</a:t>
            </a:r>
            <a:r>
              <a:rPr lang="en-US" altLang="zh-TW" sz="20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:</a:t>
            </a:r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(10000,32,32,3) 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測試資料集有</a:t>
            </a:r>
            <a:r>
              <a:rPr lang="en-US" altLang="zh-TW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10000</a:t>
            </a:r>
            <a:r>
              <a:rPr lang="zh-TW" altLang="en-US" sz="20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張</a:t>
            </a:r>
            <a:endParaRPr lang="en-US" altLang="zh-TW" sz="20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  <a:sym typeface="Wingdings" pitchFamily="2" charset="2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1946624-05D4-7B06-97DA-CDB1672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</p:spTree>
    <p:extLst>
      <p:ext uri="{BB962C8B-B14F-4D97-AF65-F5344CB8AC3E}">
        <p14:creationId xmlns:p14="http://schemas.microsoft.com/office/powerpoint/2010/main" val="3103934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A8408FC-D45E-F669-65B6-743C2499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139442"/>
            <a:ext cx="3088860" cy="54991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33368C-956C-5A77-CF8C-F04612933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7" t="52616"/>
          <a:stretch/>
        </p:blipFill>
        <p:spPr>
          <a:xfrm>
            <a:off x="1763332" y="219834"/>
            <a:ext cx="5437024" cy="442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E014518-13CC-9DBA-DD51-87BE0B087C1A}"/>
              </a:ext>
            </a:extLst>
          </p:cNvPr>
          <p:cNvSpPr txBox="1"/>
          <p:nvPr/>
        </p:nvSpPr>
        <p:spPr>
          <a:xfrm>
            <a:off x="1879600" y="770110"/>
            <a:ext cx="3088860" cy="369332"/>
          </a:xfrm>
          <a:prstGeom prst="rect">
            <a:avLst/>
          </a:prstGeom>
          <a:solidFill>
            <a:srgbClr val="1724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dirty="0">
                <a:ln>
                  <a:solidFill>
                    <a:schemeClr val="bg1"/>
                  </a:solidFill>
                </a:ln>
                <a:latin typeface="Heiti SC Light" panose="02000000000000000000" pitchFamily="2" charset="-128"/>
                <a:ea typeface="Heiti SC Light" panose="02000000000000000000" pitchFamily="2" charset="-128"/>
              </a:rPr>
              <a:t>          Ｒ          Ｇ         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2FD067-C631-927E-D72A-73FEFE5FAE5E}"/>
              </a:ext>
            </a:extLst>
          </p:cNvPr>
          <p:cNvSpPr txBox="1"/>
          <p:nvPr/>
        </p:nvSpPr>
        <p:spPr>
          <a:xfrm>
            <a:off x="5067300" y="113944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＃第一列畫素開始（０）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9A76A5-2796-266F-4DC8-4E64AAF10203}"/>
              </a:ext>
            </a:extLst>
          </p:cNvPr>
          <p:cNvSpPr txBox="1"/>
          <p:nvPr/>
        </p:nvSpPr>
        <p:spPr>
          <a:xfrm>
            <a:off x="5067300" y="3275155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＃第一列畫素開始（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31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8258F1-6DFD-C9BD-11FF-7938FA09C408}"/>
              </a:ext>
            </a:extLst>
          </p:cNvPr>
          <p:cNvSpPr txBox="1"/>
          <p:nvPr/>
        </p:nvSpPr>
        <p:spPr>
          <a:xfrm>
            <a:off x="5067300" y="4056721"/>
            <a:ext cx="4229100" cy="8582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前兩維為</a:t>
            </a:r>
            <a:r>
              <a:rPr kumimoji="1" lang="en-US" altLang="zh-TW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32X32</a:t>
            </a:r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的列和行，第一維是列，第二維是行，第三維是每一個色彩點。</a:t>
            </a:r>
            <a:endParaRPr kumimoji="1"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037B7317-AE3A-99F4-2DA4-D96C1A00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</p:spTree>
    <p:extLst>
      <p:ext uri="{BB962C8B-B14F-4D97-AF65-F5344CB8AC3E}">
        <p14:creationId xmlns:p14="http://schemas.microsoft.com/office/powerpoint/2010/main" val="811035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B112821-8DC1-4067-4CD1-602CA069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60" y="448434"/>
            <a:ext cx="5247180" cy="442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06FC4E-DB7E-264C-6179-A7E938F37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85" r="54000"/>
          <a:stretch/>
        </p:blipFill>
        <p:spPr>
          <a:xfrm>
            <a:off x="633960" y="1562007"/>
            <a:ext cx="1321587" cy="13356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01B091D-130F-4D7A-2D58-8E8F6BA38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1397978"/>
            <a:ext cx="6197600" cy="501158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9D429ED-8E6B-7662-2F0F-E3B5ACF29B95}"/>
              </a:ext>
            </a:extLst>
          </p:cNvPr>
          <p:cNvSpPr txBox="1"/>
          <p:nvPr/>
        </p:nvSpPr>
        <p:spPr>
          <a:xfrm>
            <a:off x="2736850" y="1397978"/>
            <a:ext cx="412292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0</a:t>
            </a:r>
          </a:p>
          <a:p>
            <a:r>
              <a:rPr kumimoji="1" lang="en-US" altLang="zh-TW" sz="32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</a:t>
            </a:r>
          </a:p>
          <a:p>
            <a:r>
              <a:rPr kumimoji="1" lang="en-US" altLang="zh-TW" sz="32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</a:t>
            </a:r>
          </a:p>
          <a:p>
            <a:r>
              <a:rPr kumimoji="1" lang="en-US" altLang="zh-TW" sz="32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3</a:t>
            </a:r>
          </a:p>
          <a:p>
            <a:r>
              <a:rPr kumimoji="1" lang="en-US" altLang="zh-TW" sz="32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4</a:t>
            </a:r>
          </a:p>
          <a:p>
            <a:r>
              <a:rPr kumimoji="1" lang="en-US" altLang="zh-TW" sz="32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5</a:t>
            </a:r>
          </a:p>
          <a:p>
            <a:r>
              <a:rPr kumimoji="1" lang="en-US" altLang="zh-TW" sz="32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6</a:t>
            </a:r>
          </a:p>
          <a:p>
            <a:r>
              <a:rPr kumimoji="1" lang="en-US" altLang="zh-TW" sz="32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7</a:t>
            </a:r>
          </a:p>
          <a:p>
            <a:r>
              <a:rPr kumimoji="1" lang="en-US" altLang="zh-TW" sz="32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8</a:t>
            </a:r>
          </a:p>
          <a:p>
            <a:r>
              <a:rPr kumimoji="1" lang="en-US" altLang="zh-TW" sz="32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9</a:t>
            </a:r>
          </a:p>
          <a:p>
            <a:endParaRPr kumimoji="1" lang="en-US" altLang="zh-TW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8A2936-E855-4137-F503-F4AE368EA547}"/>
              </a:ext>
            </a:extLst>
          </p:cNvPr>
          <p:cNvSpPr/>
          <p:nvPr/>
        </p:nvSpPr>
        <p:spPr>
          <a:xfrm>
            <a:off x="967854" y="3009900"/>
            <a:ext cx="393700" cy="16050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898C7415-C71D-D46E-0FD9-0DD29F6B1C2D}"/>
              </a:ext>
            </a:extLst>
          </p:cNvPr>
          <p:cNvSpPr/>
          <p:nvPr/>
        </p:nvSpPr>
        <p:spPr>
          <a:xfrm>
            <a:off x="955801" y="4343400"/>
            <a:ext cx="1781049" cy="5842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839270-78C2-19AD-551C-010AACC1ADAF}"/>
              </a:ext>
            </a:extLst>
          </p:cNvPr>
          <p:cNvSpPr/>
          <p:nvPr/>
        </p:nvSpPr>
        <p:spPr>
          <a:xfrm>
            <a:off x="2736850" y="4343400"/>
            <a:ext cx="6306010" cy="495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286BE1E-5BA8-0967-B550-23FBB98D6721}"/>
              </a:ext>
            </a:extLst>
          </p:cNvPr>
          <p:cNvSpPr txBox="1"/>
          <p:nvPr/>
        </p:nvSpPr>
        <p:spPr>
          <a:xfrm>
            <a:off x="633960" y="8784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b="1" spc="600" dirty="0">
                <a:latin typeface="+mj-ea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對應圖片標籤資料</a:t>
            </a: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C9E15E3E-BC8B-E633-2ED1-4DE93D5D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</p:spTree>
    <p:extLst>
      <p:ext uri="{BB962C8B-B14F-4D97-AF65-F5344CB8AC3E}">
        <p14:creationId xmlns:p14="http://schemas.microsoft.com/office/powerpoint/2010/main" val="3399883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4C0DF4-2844-5399-8B89-6FE314C6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65" y="392386"/>
            <a:ext cx="7502937" cy="32297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3DC2D09-6C9F-B8F0-C714-812A8078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582" y="1575456"/>
            <a:ext cx="1930400" cy="19558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253A6B3-5904-1E35-BC3B-1483A37193C7}"/>
              </a:ext>
            </a:extLst>
          </p:cNvPr>
          <p:cNvSpPr txBox="1"/>
          <p:nvPr/>
        </p:nvSpPr>
        <p:spPr>
          <a:xfrm>
            <a:off x="650765" y="37867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000" b="1" spc="300" dirty="0">
                <a:latin typeface="+mj-ea"/>
              </a:rPr>
              <a:t>#</a:t>
            </a:r>
            <a:r>
              <a:rPr kumimoji="1" lang="en-US" altLang="zh-TW" sz="2000" b="1" spc="300" dirty="0" err="1">
                <a:latin typeface="+mj-ea"/>
              </a:rPr>
              <a:t>plt.imshow</a:t>
            </a:r>
            <a:r>
              <a:rPr kumimoji="1" lang="en-US" altLang="zh-TW" sz="2000" b="1" spc="300" dirty="0">
                <a:latin typeface="+mj-ea"/>
              </a:rPr>
              <a:t>() </a:t>
            </a:r>
            <a:r>
              <a:rPr kumimoji="1" lang="en-US" altLang="zh-TW" sz="2000" b="1" spc="300" dirty="0" err="1">
                <a:solidFill>
                  <a:srgbClr val="FF0000"/>
                </a:solidFill>
                <a:latin typeface="+mj-ea"/>
              </a:rPr>
              <a:t>imshow</a:t>
            </a:r>
            <a:r>
              <a:rPr kumimoji="1" lang="en-US" altLang="zh-TW" sz="2000" b="1" spc="300" dirty="0">
                <a:solidFill>
                  <a:srgbClr val="FF0000"/>
                </a:solidFill>
                <a:latin typeface="+mj-ea"/>
              </a:rPr>
              <a:t>()</a:t>
            </a:r>
            <a:r>
              <a:rPr kumimoji="1" lang="zh-TW" altLang="en-US" sz="2000" b="1" spc="300" dirty="0">
                <a:solidFill>
                  <a:srgbClr val="FF0000"/>
                </a:solidFill>
                <a:latin typeface="+mj-ea"/>
              </a:rPr>
              <a:t>函數顯示第一張圖片</a:t>
            </a:r>
            <a:endParaRPr kumimoji="1" lang="zh-TW" altLang="en-US" sz="2000" spc="3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A9C29436-833C-B721-8A1B-A9A3A5F95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</p:spTree>
    <p:extLst>
      <p:ext uri="{BB962C8B-B14F-4D97-AF65-F5344CB8AC3E}">
        <p14:creationId xmlns:p14="http://schemas.microsoft.com/office/powerpoint/2010/main" val="3372658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E944818-A272-6372-6B35-A53F809F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44" y="1371381"/>
            <a:ext cx="7301366" cy="4229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B4282D-7F46-63C6-DF76-EBC8C1820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896" y="2507788"/>
            <a:ext cx="3259959" cy="260442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4FAD256-62D3-872B-1ACB-AF62E0E54841}"/>
              </a:ext>
            </a:extLst>
          </p:cNvPr>
          <p:cNvSpPr txBox="1"/>
          <p:nvPr/>
        </p:nvSpPr>
        <p:spPr>
          <a:xfrm>
            <a:off x="655144" y="626645"/>
            <a:ext cx="9923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顯示</a:t>
            </a: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Cifar-10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彩色圖片資料集的前九張圖（</a:t>
            </a: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CH9_1_1a.py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28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D7D382F-0782-075D-835A-B465E846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</p:spTree>
    <p:extLst>
      <p:ext uri="{BB962C8B-B14F-4D97-AF65-F5344CB8AC3E}">
        <p14:creationId xmlns:p14="http://schemas.microsoft.com/office/powerpoint/2010/main" val="1368967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B8C9401-61A6-25BD-999E-FFFEEBE2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00" y="1222673"/>
            <a:ext cx="6850171" cy="341323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4DA9404-749B-173B-43EC-B0FE55C1086C}"/>
              </a:ext>
            </a:extLst>
          </p:cNvPr>
          <p:cNvSpPr txBox="1"/>
          <p:nvPr/>
        </p:nvSpPr>
        <p:spPr>
          <a:xfrm>
            <a:off x="1013100" y="4819011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匯入需要模組和套件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9C9F92-4E1F-B932-13E8-70E44DCEC05E}"/>
              </a:ext>
            </a:extLst>
          </p:cNvPr>
          <p:cNvSpPr txBox="1"/>
          <p:nvPr/>
        </p:nvSpPr>
        <p:spPr>
          <a:xfrm>
            <a:off x="667844" y="316294"/>
            <a:ext cx="9923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9-1-2 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lang="en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辨識</a:t>
            </a:r>
            <a:r>
              <a:rPr lang="en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Cifar-10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圖片（</a:t>
            </a:r>
            <a:r>
              <a:rPr lang="en-US" altLang="zh-TW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CH9_1_2.py</a:t>
            </a:r>
            <a:r>
              <a:rPr lang="zh-TW" altLang="en-US" sz="28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28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23A70373-C5FA-F008-BAB9-884E2E38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</p:spTree>
    <p:extLst>
      <p:ext uri="{BB962C8B-B14F-4D97-AF65-F5344CB8AC3E}">
        <p14:creationId xmlns:p14="http://schemas.microsoft.com/office/powerpoint/2010/main" val="2615355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0F130E-BBF6-9F56-F032-D95481B3C06A}"/>
              </a:ext>
            </a:extLst>
          </p:cNvPr>
          <p:cNvSpPr txBox="1"/>
          <p:nvPr/>
        </p:nvSpPr>
        <p:spPr>
          <a:xfrm>
            <a:off x="289034" y="361731"/>
            <a:ext cx="1115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步驟一：</a:t>
            </a:r>
            <a:r>
              <a:rPr lang="zh-TW" altLang="en-US" sz="320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 </a:t>
            </a:r>
            <a:r>
              <a:rPr lang="en-US" altLang="zh-TW" sz="320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endParaRPr lang="en-US" altLang="zh-TW" sz="3200" dirty="0">
              <a:solidFill>
                <a:srgbClr val="3032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4D9876-676F-639A-C34E-76BA513E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80" y="1718879"/>
            <a:ext cx="8713314" cy="26718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890026-B1E6-B308-2B78-374B872B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</p:spTree>
    <p:extLst>
      <p:ext uri="{BB962C8B-B14F-4D97-AF65-F5344CB8AC3E}">
        <p14:creationId xmlns:p14="http://schemas.microsoft.com/office/powerpoint/2010/main" val="4010542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4DFEA07-66A5-FC87-D055-487C34513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16"/>
          <a:stretch/>
        </p:blipFill>
        <p:spPr>
          <a:xfrm>
            <a:off x="369421" y="1048345"/>
            <a:ext cx="7733205" cy="349124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51E6AAD-741A-9503-7E7F-C56F9374F4A6}"/>
              </a:ext>
            </a:extLst>
          </p:cNvPr>
          <p:cNvSpPr txBox="1"/>
          <p:nvPr/>
        </p:nvSpPr>
        <p:spPr>
          <a:xfrm>
            <a:off x="289034" y="361731"/>
            <a:ext cx="1115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步驟二：</a:t>
            </a:r>
            <a:r>
              <a:rPr lang="zh-TW" altLang="en-US" sz="320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  <a:endParaRPr lang="en-US" altLang="zh-TW" sz="3200" dirty="0">
              <a:solidFill>
                <a:srgbClr val="3032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642E279D-72C8-E417-9638-1E0A01F86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1B28BE-C0AE-222A-9A31-B00D3314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19" y="4641433"/>
            <a:ext cx="5606980" cy="19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9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8545539-614A-2318-76BC-7ACE7EA886E2}"/>
              </a:ext>
            </a:extLst>
          </p:cNvPr>
          <p:cNvSpPr/>
          <p:nvPr/>
        </p:nvSpPr>
        <p:spPr>
          <a:xfrm>
            <a:off x="8182209" y="338137"/>
            <a:ext cx="2700156" cy="5253361"/>
          </a:xfrm>
          <a:prstGeom prst="rect">
            <a:avLst/>
          </a:prstGeom>
          <a:solidFill>
            <a:srgbClr val="15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0A3361-B82F-D33B-DC0D-3F2B130D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6" y="338137"/>
            <a:ext cx="7822762" cy="52533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DC1CF75-4AE3-A5C2-AA62-FA8354B4017E}"/>
              </a:ext>
            </a:extLst>
          </p:cNvPr>
          <p:cNvSpPr txBox="1"/>
          <p:nvPr/>
        </p:nvSpPr>
        <p:spPr>
          <a:xfrm>
            <a:off x="409116" y="5591498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＃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每一層神經層的參數個數，和整個神經網路的參數總數結果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9887151-D228-CA56-3E9B-BA9538AF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F14D6BC-6EA4-4983-4601-51D3A8EDECA0}"/>
              </a:ext>
            </a:extLst>
          </p:cNvPr>
          <p:cNvSpPr txBox="1"/>
          <p:nvPr/>
        </p:nvSpPr>
        <p:spPr>
          <a:xfrm>
            <a:off x="8182209" y="304333"/>
            <a:ext cx="2130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#3*(3*3)*32+32=896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7E1A5C-38DB-F833-59D6-92316CA5756C}"/>
              </a:ext>
            </a:extLst>
          </p:cNvPr>
          <p:cNvSpPr txBox="1"/>
          <p:nvPr/>
        </p:nvSpPr>
        <p:spPr>
          <a:xfrm>
            <a:off x="8182209" y="1945721"/>
            <a:ext cx="2472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#32*(3*3)*64+64=18496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9ABCAE-4107-FDDF-6F67-71D7A001C5F1}"/>
              </a:ext>
            </a:extLst>
          </p:cNvPr>
          <p:cNvSpPr/>
          <p:nvPr/>
        </p:nvSpPr>
        <p:spPr>
          <a:xfrm>
            <a:off x="4622241" y="3838470"/>
            <a:ext cx="673240" cy="2813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0870F4-223B-F915-0104-461D1135A17F}"/>
              </a:ext>
            </a:extLst>
          </p:cNvPr>
          <p:cNvSpPr txBox="1"/>
          <p:nvPr/>
        </p:nvSpPr>
        <p:spPr>
          <a:xfrm>
            <a:off x="8196342" y="3756386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#8*8*64=4096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39BED9-CFFE-B4C1-05A6-207147DB4694}"/>
              </a:ext>
            </a:extLst>
          </p:cNvPr>
          <p:cNvSpPr txBox="1"/>
          <p:nvPr/>
        </p:nvSpPr>
        <p:spPr>
          <a:xfrm>
            <a:off x="8182209" y="4306873"/>
            <a:ext cx="2603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#4096*512+512=2097664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D0779-6BD1-70CF-3A74-CAC2D8D2D7A3}"/>
              </a:ext>
            </a:extLst>
          </p:cNvPr>
          <p:cNvSpPr txBox="1"/>
          <p:nvPr/>
        </p:nvSpPr>
        <p:spPr>
          <a:xfrm>
            <a:off x="8182769" y="5249152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#512*10*10=5130</a:t>
            </a:r>
          </a:p>
        </p:txBody>
      </p:sp>
    </p:spTree>
    <p:extLst>
      <p:ext uri="{BB962C8B-B14F-4D97-AF65-F5344CB8AC3E}">
        <p14:creationId xmlns:p14="http://schemas.microsoft.com/office/powerpoint/2010/main" val="3189593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E25573-255A-CD92-2991-8608293F8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7" t="68558"/>
          <a:stretch/>
        </p:blipFill>
        <p:spPr>
          <a:xfrm>
            <a:off x="289034" y="1120139"/>
            <a:ext cx="7739161" cy="15821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31B8B61-4667-89AD-C651-276B2B9C4D9F}"/>
              </a:ext>
            </a:extLst>
          </p:cNvPr>
          <p:cNvSpPr txBox="1"/>
          <p:nvPr/>
        </p:nvSpPr>
        <p:spPr>
          <a:xfrm>
            <a:off x="289034" y="361731"/>
            <a:ext cx="1115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步驟三：編譯</a:t>
            </a:r>
            <a:r>
              <a:rPr lang="zh-TW" altLang="en-US" sz="320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模型</a:t>
            </a:r>
            <a:endParaRPr lang="en-US" altLang="zh-TW" sz="3200" dirty="0">
              <a:solidFill>
                <a:srgbClr val="3032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4E6A24-1575-6842-8992-CCFC236DB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7" t="83702"/>
          <a:stretch/>
        </p:blipFill>
        <p:spPr>
          <a:xfrm>
            <a:off x="289034" y="4480560"/>
            <a:ext cx="7739161" cy="8201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8D50CDA-DDF7-AF94-751D-147E674BBB12}"/>
              </a:ext>
            </a:extLst>
          </p:cNvPr>
          <p:cNvSpPr txBox="1"/>
          <p:nvPr/>
        </p:nvSpPr>
        <p:spPr>
          <a:xfrm>
            <a:off x="289033" y="3559335"/>
            <a:ext cx="1115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步驟四：訓練</a:t>
            </a:r>
            <a:r>
              <a:rPr lang="zh-TW" altLang="en-US" sz="320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模型</a:t>
            </a:r>
            <a:endParaRPr lang="en-US" altLang="zh-TW" sz="3200" dirty="0">
              <a:solidFill>
                <a:srgbClr val="3032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AA2CF4D-E16E-070B-EF79-647AF94D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</p:spTree>
    <p:extLst>
      <p:ext uri="{BB962C8B-B14F-4D97-AF65-F5344CB8AC3E}">
        <p14:creationId xmlns:p14="http://schemas.microsoft.com/office/powerpoint/2010/main" val="405651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4B1886C-7428-DE5D-F503-C4EA0127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1042"/>
            <a:ext cx="7718034" cy="421481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0A0E1D7-2ACA-B52C-7398-7DD02D817919}"/>
              </a:ext>
            </a:extLst>
          </p:cNvPr>
          <p:cNvSpPr txBox="1"/>
          <p:nvPr/>
        </p:nvSpPr>
        <p:spPr>
          <a:xfrm>
            <a:off x="838200" y="363537"/>
            <a:ext cx="6824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顯示</a:t>
            </a:r>
            <a:r>
              <a:rPr kumimoji="1" lang="en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MNIST</a:t>
            </a: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資料集的前</a:t>
            </a:r>
            <a:r>
              <a:rPr kumimoji="1" lang="en-US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9</a:t>
            </a: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張圖片（</a:t>
            </a:r>
            <a:r>
              <a:rPr kumimoji="1" lang="en-US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CH8_1a.py</a:t>
            </a: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kumimoji="1" lang="en" altLang="zh-TW" sz="24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3B53276-04F0-474A-CF19-3FB70B46148D}"/>
              </a:ext>
            </a:extLst>
          </p:cNvPr>
          <p:cNvSpPr txBox="1">
            <a:spLocks/>
          </p:cNvSpPr>
          <p:nvPr/>
        </p:nvSpPr>
        <p:spPr>
          <a:xfrm>
            <a:off x="8676783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8-1 / </a:t>
            </a:r>
            <a:r>
              <a:rPr kumimoji="1" lang="zh-TW" altLang="en-US" sz="1100" b="1" spc="600" dirty="0">
                <a:latin typeface="+mj-ea"/>
              </a:rPr>
              <a:t>認識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手寫辨識資料集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0ABF662-5FAD-3767-D62A-A52B9FD31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504" y="2995967"/>
            <a:ext cx="4047309" cy="3002640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6078C245-317C-447E-1B13-5F328925C28C}"/>
              </a:ext>
            </a:extLst>
          </p:cNvPr>
          <p:cNvSpPr/>
          <p:nvPr/>
        </p:nvSpPr>
        <p:spPr>
          <a:xfrm>
            <a:off x="720634" y="2063932"/>
            <a:ext cx="2114006" cy="33963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145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AD22BEB-7733-A513-9FDF-29C9D42165AC}"/>
              </a:ext>
            </a:extLst>
          </p:cNvPr>
          <p:cNvSpPr txBox="1"/>
          <p:nvPr/>
        </p:nvSpPr>
        <p:spPr>
          <a:xfrm>
            <a:off x="838200" y="443131"/>
            <a:ext cx="1115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步驟五：評估與儲存模型</a:t>
            </a:r>
            <a:endParaRPr lang="en-US" altLang="zh-TW" sz="3200" dirty="0">
              <a:solidFill>
                <a:srgbClr val="3032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271E7E-96CD-DF88-206A-778A7686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206500"/>
            <a:ext cx="5981700" cy="222250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1310EB53-8FE9-FB7F-A902-7DD23F7C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4287DF-322C-6357-02C0-2F2D1D0E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3607594"/>
            <a:ext cx="6172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26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B59C7C-E878-BAE6-CD60-9A134165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43BF09-9050-78FC-88BB-202796BAD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54F08E-CD77-39D3-8DD5-E3CAB169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30" y="114643"/>
            <a:ext cx="7772400" cy="66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24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2A75777-1DE5-896D-09F9-BE3CCFFFCBE8}"/>
              </a:ext>
            </a:extLst>
          </p:cNvPr>
          <p:cNvSpPr txBox="1"/>
          <p:nvPr/>
        </p:nvSpPr>
        <p:spPr>
          <a:xfrm>
            <a:off x="838200" y="311705"/>
            <a:ext cx="1027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9-1-3 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彩色圖片影像辨識的預測結果（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CH9_1_2.py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32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9313BCFB-9E38-88B6-D2B0-C91C817F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209" y="6692472"/>
            <a:ext cx="4287922" cy="119808"/>
          </a:xfrm>
        </p:spPr>
        <p:txBody>
          <a:bodyPr>
            <a:noAutofit/>
          </a:bodyPr>
          <a:lstStyle/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211212-FAC7-5B03-458B-3064A4E3ECC3}"/>
              </a:ext>
            </a:extLst>
          </p:cNvPr>
          <p:cNvSpPr txBox="1"/>
          <p:nvPr/>
        </p:nvSpPr>
        <p:spPr>
          <a:xfrm>
            <a:off x="1082992" y="1029235"/>
            <a:ext cx="10270807" cy="858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Python 程式 Ch9_1_2.py已經將CNN模型結構和權重儲存c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ifar10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.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h5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檔案, 將建立Python 程式,並且載入模型結構和權重來分析彩色圖片影像辨識的預測結果。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C3A499-8468-095B-87E2-EE53F1964684}"/>
              </a:ext>
            </a:extLst>
          </p:cNvPr>
          <p:cNvSpPr txBox="1"/>
          <p:nvPr/>
        </p:nvSpPr>
        <p:spPr>
          <a:xfrm>
            <a:off x="1185862" y="2020238"/>
            <a:ext cx="10270807" cy="559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使用混淆矩陣分析預測結果：（</a:t>
            </a:r>
            <a:r>
              <a:rPr lang="en-US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CH9_1_3.py</a:t>
            </a:r>
            <a:r>
              <a:rPr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4934FB-626D-D5BF-20A4-33028868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90" y="2712061"/>
            <a:ext cx="5588000" cy="12827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4B88CC1-534F-CED0-B1D2-B6E90B3FB3C8}"/>
              </a:ext>
            </a:extLst>
          </p:cNvPr>
          <p:cNvSpPr txBox="1"/>
          <p:nvPr/>
        </p:nvSpPr>
        <p:spPr>
          <a:xfrm>
            <a:off x="1185862" y="3895588"/>
            <a:ext cx="7018087" cy="988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1600" dirty="0" err="1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Y_test_bk</a:t>
            </a:r>
            <a:r>
              <a:rPr lang="en-US" altLang="zh-TW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  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原始標籤資料的備份</a:t>
            </a:r>
            <a:endParaRPr lang="en-US" altLang="zh-TW" sz="1600" dirty="0">
              <a:solidFill>
                <a:srgbClr val="FF0000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flatten() </a:t>
            </a:r>
            <a:r>
              <a:rPr lang="zh-TW" altLang="en-US" sz="1600" dirty="0">
                <a:solidFill>
                  <a:srgbClr val="FF0000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函式轉為一維陣列</a:t>
            </a:r>
            <a:endParaRPr lang="en-US" altLang="zh-TW" sz="1600" dirty="0">
              <a:solidFill>
                <a:srgbClr val="FF0000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50F11C-6B3B-CF24-4B41-0C450D760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603" y="4158695"/>
            <a:ext cx="5600700" cy="2387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2C96B82-AC59-7939-B143-26D7A3B543C3}"/>
              </a:ext>
            </a:extLst>
          </p:cNvPr>
          <p:cNvSpPr/>
          <p:nvPr/>
        </p:nvSpPr>
        <p:spPr>
          <a:xfrm>
            <a:off x="6672649" y="4485503"/>
            <a:ext cx="4784020" cy="20607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AE2AA36-04FB-9884-0882-BD5CA1E2F217}"/>
              </a:ext>
            </a:extLst>
          </p:cNvPr>
          <p:cNvCxnSpPr>
            <a:cxnSpLocks/>
          </p:cNvCxnSpPr>
          <p:nvPr/>
        </p:nvCxnSpPr>
        <p:spPr>
          <a:xfrm>
            <a:off x="9175525" y="4485503"/>
            <a:ext cx="0" cy="211394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E213B84-E793-550B-6495-DB0876ABFFFB}"/>
              </a:ext>
            </a:extLst>
          </p:cNvPr>
          <p:cNvCxnSpPr>
            <a:cxnSpLocks/>
          </p:cNvCxnSpPr>
          <p:nvPr/>
        </p:nvCxnSpPr>
        <p:spPr>
          <a:xfrm>
            <a:off x="6672649" y="5523074"/>
            <a:ext cx="478402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081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BF10776-6DF5-1600-B3F1-72CB51358864}"/>
              </a:ext>
            </a:extLst>
          </p:cNvPr>
          <p:cNvSpPr txBox="1">
            <a:spLocks/>
          </p:cNvSpPr>
          <p:nvPr/>
        </p:nvSpPr>
        <p:spPr>
          <a:xfrm>
            <a:off x="8182209" y="669247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3E2243-CD6C-EE71-A256-006F7A8D7800}"/>
              </a:ext>
            </a:extLst>
          </p:cNvPr>
          <p:cNvSpPr txBox="1"/>
          <p:nvPr/>
        </p:nvSpPr>
        <p:spPr>
          <a:xfrm>
            <a:off x="705802" y="45720"/>
            <a:ext cx="10270807" cy="559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繪出圖片</a:t>
            </a:r>
            <a:r>
              <a:rPr lang="en-US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0~9</a:t>
            </a:r>
            <a:r>
              <a:rPr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分類的預測機率：（</a:t>
            </a:r>
            <a:r>
              <a:rPr lang="en-US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CH9_1_3a.py</a:t>
            </a:r>
            <a:r>
              <a:rPr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EB4A0DE-0D15-2417-5CA7-1CEA5441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747" y="190628"/>
            <a:ext cx="4287922" cy="36586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568ECA8-11D0-9D3E-B7A4-94A68CED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" y="1054100"/>
            <a:ext cx="6045200" cy="3581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70EC19-7D12-0DBD-C8AE-1E99FEE70D22}"/>
              </a:ext>
            </a:extLst>
          </p:cNvPr>
          <p:cNvSpPr txBox="1"/>
          <p:nvPr/>
        </p:nvSpPr>
        <p:spPr>
          <a:xfrm>
            <a:off x="601662" y="4713908"/>
            <a:ext cx="6503937" cy="988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＃左圖為原圖，右圖機率長條圖可以顯示各分類預測結果，五成多分類成第三類，一成多分類成第四類和第五類。</a:t>
            </a:r>
            <a:endParaRPr lang="en-US" altLang="zh-TW" sz="1600" dirty="0">
              <a:solidFill>
                <a:srgbClr val="FF0000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C8FC7D5-7E1F-D376-7E82-9FFC5439F3A2}"/>
              </a:ext>
            </a:extLst>
          </p:cNvPr>
          <p:cNvGrpSpPr/>
          <p:nvPr/>
        </p:nvGrpSpPr>
        <p:grpSpPr>
          <a:xfrm>
            <a:off x="7170841" y="3759279"/>
            <a:ext cx="3809547" cy="3098721"/>
            <a:chOff x="2616035" y="1397978"/>
            <a:chExt cx="6591465" cy="5361558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61A8D22-A7DD-17F8-BBD2-8E41901CE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9900" y="1397978"/>
              <a:ext cx="6197600" cy="5011588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D7F55A7-A5CD-C69A-4880-AF9A52BC4C47}"/>
                </a:ext>
              </a:extLst>
            </p:cNvPr>
            <p:cNvSpPr txBox="1"/>
            <p:nvPr/>
          </p:nvSpPr>
          <p:spPr>
            <a:xfrm flipH="1">
              <a:off x="2616035" y="1487489"/>
              <a:ext cx="1637034" cy="5272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latin typeface="Heiti SC Light" panose="02000000000000000000" pitchFamily="2" charset="-128"/>
                  <a:ea typeface="Heiti SC Light" panose="02000000000000000000" pitchFamily="2" charset="-128"/>
                </a:rPr>
                <a:t>0</a:t>
              </a:r>
            </a:p>
            <a:p>
              <a:r>
                <a:rPr kumimoji="1" lang="en-US" altLang="zh-TW" dirty="0">
                  <a:latin typeface="Heiti SC Light" panose="02000000000000000000" pitchFamily="2" charset="-128"/>
                  <a:ea typeface="Heiti SC Light" panose="02000000000000000000" pitchFamily="2" charset="-128"/>
                </a:rPr>
                <a:t>1</a:t>
              </a:r>
            </a:p>
            <a:p>
              <a:r>
                <a:rPr kumimoji="1" lang="en-US" altLang="zh-TW" dirty="0">
                  <a:latin typeface="Heiti SC Light" panose="02000000000000000000" pitchFamily="2" charset="-128"/>
                  <a:ea typeface="Heiti SC Light" panose="02000000000000000000" pitchFamily="2" charset="-128"/>
                </a:rPr>
                <a:t>2</a:t>
              </a:r>
            </a:p>
            <a:p>
              <a:r>
                <a:rPr kumimoji="1" lang="en-US" altLang="zh-TW" dirty="0">
                  <a:latin typeface="Heiti SC Light" panose="02000000000000000000" pitchFamily="2" charset="-128"/>
                  <a:ea typeface="Heiti SC Light" panose="02000000000000000000" pitchFamily="2" charset="-128"/>
                </a:rPr>
                <a:t>3</a:t>
              </a:r>
            </a:p>
            <a:p>
              <a:r>
                <a:rPr kumimoji="1" lang="en-US" altLang="zh-TW" dirty="0">
                  <a:latin typeface="Heiti SC Light" panose="02000000000000000000" pitchFamily="2" charset="-128"/>
                  <a:ea typeface="Heiti SC Light" panose="02000000000000000000" pitchFamily="2" charset="-128"/>
                </a:rPr>
                <a:t>4</a:t>
              </a:r>
            </a:p>
            <a:p>
              <a:r>
                <a:rPr kumimoji="1" lang="en-US" altLang="zh-TW" dirty="0">
                  <a:latin typeface="Heiti SC Light" panose="02000000000000000000" pitchFamily="2" charset="-128"/>
                  <a:ea typeface="Heiti SC Light" panose="02000000000000000000" pitchFamily="2" charset="-128"/>
                </a:rPr>
                <a:t>5</a:t>
              </a:r>
            </a:p>
            <a:p>
              <a:r>
                <a:rPr kumimoji="1" lang="en-US" altLang="zh-TW" dirty="0">
                  <a:latin typeface="Heiti SC Light" panose="02000000000000000000" pitchFamily="2" charset="-128"/>
                  <a:ea typeface="Heiti SC Light" panose="02000000000000000000" pitchFamily="2" charset="-128"/>
                </a:rPr>
                <a:t>6</a:t>
              </a:r>
            </a:p>
            <a:p>
              <a:r>
                <a:rPr kumimoji="1" lang="en-US" altLang="zh-TW" dirty="0">
                  <a:latin typeface="Heiti SC Light" panose="02000000000000000000" pitchFamily="2" charset="-128"/>
                  <a:ea typeface="Heiti SC Light" panose="02000000000000000000" pitchFamily="2" charset="-128"/>
                </a:rPr>
                <a:t>7</a:t>
              </a:r>
            </a:p>
            <a:p>
              <a:r>
                <a:rPr kumimoji="1" lang="en-US" altLang="zh-TW" dirty="0">
                  <a:latin typeface="Heiti SC Light" panose="02000000000000000000" pitchFamily="2" charset="-128"/>
                  <a:ea typeface="Heiti SC Light" panose="02000000000000000000" pitchFamily="2" charset="-128"/>
                </a:rPr>
                <a:t>8</a:t>
              </a:r>
            </a:p>
            <a:p>
              <a:r>
                <a:rPr kumimoji="1" lang="en-US" altLang="zh-TW" dirty="0">
                  <a:latin typeface="Heiti SC Light" panose="02000000000000000000" pitchFamily="2" charset="-128"/>
                  <a:ea typeface="Heiti SC Light" panose="02000000000000000000" pitchFamily="2" charset="-128"/>
                </a:rPr>
                <a:t>9</a:t>
              </a:r>
            </a:p>
            <a:p>
              <a:endParaRPr kumimoji="1" lang="en-US" altLang="zh-TW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517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E5845A2-6E34-5085-62F2-F58A92DFB9BD}"/>
              </a:ext>
            </a:extLst>
          </p:cNvPr>
          <p:cNvSpPr txBox="1">
            <a:spLocks/>
          </p:cNvSpPr>
          <p:nvPr/>
        </p:nvSpPr>
        <p:spPr>
          <a:xfrm>
            <a:off x="8182209" y="669247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9-1 / </a:t>
            </a:r>
            <a:r>
              <a:rPr kumimoji="1" lang="zh-TW" altLang="en-US" sz="1100" b="1" spc="600" dirty="0">
                <a:latin typeface="+mj-ea"/>
              </a:rPr>
              <a:t>辨識</a:t>
            </a:r>
            <a:r>
              <a:rPr kumimoji="1" lang="en-US" altLang="zh-TW" sz="1100" b="1" spc="600" dirty="0">
                <a:latin typeface="+mj-ea"/>
              </a:rPr>
              <a:t>Cifar-10</a:t>
            </a:r>
            <a:r>
              <a:rPr kumimoji="1" lang="zh-TW" altLang="en-US" sz="1100" b="1" spc="600" dirty="0">
                <a:latin typeface="+mj-ea"/>
              </a:rPr>
              <a:t>資料集的彩色圖片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BE928F-966E-5BA3-4778-72AB941898BB}"/>
              </a:ext>
            </a:extLst>
          </p:cNvPr>
          <p:cNvSpPr txBox="1"/>
          <p:nvPr/>
        </p:nvSpPr>
        <p:spPr>
          <a:xfrm>
            <a:off x="705802" y="45720"/>
            <a:ext cx="10270807" cy="559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篩選分類錯誤和繪出錯誤分類的預測機率：（</a:t>
            </a:r>
            <a:r>
              <a:rPr lang="en-US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CH9_1_3b.py</a:t>
            </a:r>
            <a:r>
              <a:rPr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196E19-3119-DFBA-F542-29BC9043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2" y="667800"/>
            <a:ext cx="6588794" cy="5522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F8ABC6-7DD9-2CE8-33F2-E5E62219DF21}"/>
              </a:ext>
            </a:extLst>
          </p:cNvPr>
          <p:cNvSpPr/>
          <p:nvPr/>
        </p:nvSpPr>
        <p:spPr>
          <a:xfrm>
            <a:off x="299402" y="667800"/>
            <a:ext cx="5135403" cy="13231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CAE964-6A9D-ABEE-8C05-1BB10774FB81}"/>
              </a:ext>
            </a:extLst>
          </p:cNvPr>
          <p:cNvSpPr/>
          <p:nvPr/>
        </p:nvSpPr>
        <p:spPr>
          <a:xfrm>
            <a:off x="4495800" y="2272368"/>
            <a:ext cx="939005" cy="3917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EEBDFC-7BD5-E790-186D-6CA886DCFD80}"/>
              </a:ext>
            </a:extLst>
          </p:cNvPr>
          <p:cNvSpPr/>
          <p:nvPr/>
        </p:nvSpPr>
        <p:spPr>
          <a:xfrm>
            <a:off x="1816100" y="2587898"/>
            <a:ext cx="939005" cy="3155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56C2157-7140-EA73-2115-323EA947C141}"/>
              </a:ext>
            </a:extLst>
          </p:cNvPr>
          <p:cNvSpPr/>
          <p:nvPr/>
        </p:nvSpPr>
        <p:spPr>
          <a:xfrm>
            <a:off x="2285602" y="5717890"/>
            <a:ext cx="1562498" cy="22280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292BE6E-4441-EB87-E339-7F67BDCD1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28" y="874790"/>
            <a:ext cx="6167627" cy="318688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EEFA9EE-BC00-256F-5011-ACAAEC134F70}"/>
              </a:ext>
            </a:extLst>
          </p:cNvPr>
          <p:cNvSpPr txBox="1"/>
          <p:nvPr/>
        </p:nvSpPr>
        <p:spPr>
          <a:xfrm>
            <a:off x="7132907" y="4268666"/>
            <a:ext cx="3853498" cy="1499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＃上圖是一張預測錯誤的圖片，左邊原圖應分類為７（馬）</a:t>
            </a: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，但右圖顯示各分類結果機率為分類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4</a:t>
            </a: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（鹿）。</a:t>
            </a:r>
            <a:endParaRPr lang="en-US" altLang="zh-TW" sz="1600" dirty="0"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3316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164F1118-C2FA-AACE-0FD7-98AC5CA5FD5E}"/>
              </a:ext>
            </a:extLst>
          </p:cNvPr>
          <p:cNvSpPr txBox="1">
            <a:spLocks/>
          </p:cNvSpPr>
          <p:nvPr/>
        </p:nvSpPr>
        <p:spPr>
          <a:xfrm>
            <a:off x="878438" y="-5508"/>
            <a:ext cx="108805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spc="600" dirty="0">
                <a:latin typeface="+mj-ea"/>
              </a:rPr>
              <a:t>9-2 / </a:t>
            </a:r>
            <a:r>
              <a:rPr kumimoji="1" lang="zh-TW" altLang="en-US" b="1" spc="600" dirty="0">
                <a:latin typeface="+mj-ea"/>
              </a:rPr>
              <a:t>使用自編碼器去除圖片雜訊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6A6399-D37D-88AD-46C0-6327CFED55BE}"/>
              </a:ext>
            </a:extLst>
          </p:cNvPr>
          <p:cNvSpPr txBox="1"/>
          <p:nvPr/>
        </p:nvSpPr>
        <p:spPr>
          <a:xfrm>
            <a:off x="960598" y="1181938"/>
            <a:ext cx="1027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9-2-1 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認識自編碼器（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AE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32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9CE254-C47F-3F0B-E5FD-E8B0465CA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1" y="1985336"/>
            <a:ext cx="7772400" cy="197603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2E3F7A8-9EAB-C66E-735F-B42ED4BF57DF}"/>
              </a:ext>
            </a:extLst>
          </p:cNvPr>
          <p:cNvSpPr txBox="1"/>
          <p:nvPr/>
        </p:nvSpPr>
        <p:spPr>
          <a:xfrm>
            <a:off x="1084178" y="3980319"/>
            <a:ext cx="10781348" cy="271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自編碼器是一種實現編碼和解碼的神經網路</a:t>
            </a:r>
            <a:endParaRPr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 一種資料壓縮演算法，將原始資料透過編碼器（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Encoder</a:t>
            </a: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）進行壓縮，以使用解碼器（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Decoder</a:t>
            </a: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）還原成原始資料</a:t>
            </a:r>
            <a:endParaRPr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 自編碼器主要特點：</a:t>
            </a:r>
            <a:endParaRPr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742950" lvl="1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只是適用特定資料</a:t>
            </a:r>
            <a:endParaRPr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742950" lvl="1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可能造成資料損失</a:t>
            </a:r>
            <a:endParaRPr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742950" lvl="1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非監督式學習</a:t>
            </a:r>
            <a:endParaRPr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200000"/>
              </a:lnSpc>
            </a:pPr>
            <a:endParaRPr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9204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08C7CAB-9ED3-A3B8-4B7B-EE302BF30954}"/>
              </a:ext>
            </a:extLst>
          </p:cNvPr>
          <p:cNvSpPr txBox="1"/>
          <p:nvPr/>
        </p:nvSpPr>
        <p:spPr>
          <a:xfrm>
            <a:off x="960597" y="210388"/>
            <a:ext cx="1027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9-2-2 </a:t>
            </a:r>
            <a:r>
              <a:rPr lang="en-US" altLang="zh-TW" sz="3200" dirty="0" err="1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Functional API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F11A0-8ACC-5AA3-ADF9-020227251103}"/>
              </a:ext>
            </a:extLst>
          </p:cNvPr>
          <p:cNvSpPr txBox="1"/>
          <p:nvPr/>
        </p:nvSpPr>
        <p:spPr>
          <a:xfrm>
            <a:off x="1434146" y="843968"/>
            <a:ext cx="466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TW" sz="2400" dirty="0" err="1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神經層物件就是一個函數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79DC7916-D214-9866-B1BC-9388B2170A35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ECFF4BB-87E2-D8F2-A943-17021B4A32E6}"/>
              </a:ext>
            </a:extLst>
          </p:cNvPr>
          <p:cNvSpPr txBox="1"/>
          <p:nvPr/>
        </p:nvSpPr>
        <p:spPr>
          <a:xfrm>
            <a:off x="1723706" y="1425628"/>
            <a:ext cx="9296135" cy="3351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u="sng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 = Input(shape=(32,))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#input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輸入層物件，回傳值是張量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（這就是輸入層輸入神經網路的特徵資料）</a:t>
            </a:r>
            <a:endParaRPr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u="sng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b = Dense(32,activation=“</a:t>
            </a:r>
            <a:r>
              <a:rPr lang="en-US" altLang="zh-TW" u="sng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relu</a:t>
            </a:r>
            <a:r>
              <a:rPr lang="en-US" altLang="zh-TW" u="sng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”)(a)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＃建立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Dense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物件，視為函式呼叫</a:t>
            </a:r>
            <a:endParaRPr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TW" u="sng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Model = Model(inputs=a , outputs=b)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＃函式的參數是此層神經層的輸入張量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，傳回值此神經層的輸出張量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b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，建立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Model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模型</a:t>
            </a:r>
            <a:endParaRPr lang="en-US" altLang="zh-TW" u="sng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zh-TW" u="sng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Model = Model(inputs=[a1,a2],outputs=[b1,b2,b3])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＃如果是多輸入和多輸出模型，可以用上述來指定輸入輸出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4D366D2-21CA-5112-2A5C-01924F021324}"/>
              </a:ext>
            </a:extLst>
          </p:cNvPr>
          <p:cNvSpPr txBox="1"/>
          <p:nvPr/>
        </p:nvSpPr>
        <p:spPr>
          <a:xfrm>
            <a:off x="715618" y="4853504"/>
            <a:ext cx="10515785" cy="168924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標準系統字體"/>
              <a:buChar char="☆"/>
            </a:pPr>
            <a:r>
              <a:rPr lang="en" altLang="zh-TW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Functional API</a:t>
            </a:r>
            <a:r>
              <a:rPr lang="zh-TW" altLang="en-US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跟</a:t>
            </a:r>
            <a:r>
              <a:rPr lang="en" altLang="zh-TW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Sequential Model</a:t>
            </a:r>
            <a:r>
              <a:rPr lang="zh-TW" altLang="en-US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差異</a:t>
            </a:r>
            <a:endParaRPr lang="en-US" altLang="zh-TW" dirty="0">
              <a:solidFill>
                <a:schemeClr val="bg1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  <a:buSzPct val="150000"/>
            </a:pPr>
            <a:r>
              <a:rPr lang="zh-TW" altLang="en-US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     </a:t>
            </a:r>
            <a:r>
              <a:rPr lang="en" altLang="zh-TW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Sequential Model</a:t>
            </a:r>
            <a:r>
              <a:rPr lang="zh-TW" altLang="en-US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方法建立的模型只能是單輸入單輸出的模型，而</a:t>
            </a:r>
            <a:r>
              <a:rPr lang="en" altLang="zh-TW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Functional API</a:t>
            </a:r>
            <a:r>
              <a:rPr lang="zh-TW" altLang="en-US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建立的模型更靈活，除了可以是單輸入單輸出外，還可以是多輸入單輸出、單輸入多輸出、多輸入多輸出的模型，能夠建立不同種類的模型。</a:t>
            </a:r>
            <a:endParaRPr lang="zh-TW" altLang="en-US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94721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0AE2A41-3A48-DA07-CB2E-EE743381A800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1C953D-BECB-BAB2-8438-7CC59C91806D}"/>
              </a:ext>
            </a:extLst>
          </p:cNvPr>
          <p:cNvSpPr txBox="1"/>
          <p:nvPr/>
        </p:nvSpPr>
        <p:spPr>
          <a:xfrm>
            <a:off x="440285" y="213151"/>
            <a:ext cx="565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lang="en-US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Functional API</a:t>
            </a:r>
            <a:r>
              <a:rPr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定義神經網路模型</a:t>
            </a:r>
            <a:endParaRPr kumimoji="1" lang="zh-TW" altLang="en-US" sz="24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55993F-867C-A2AB-CA7B-7F24A126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04" y="822686"/>
            <a:ext cx="3784600" cy="9779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29C45C-0C14-5F9A-AAB2-9D945629EE5B}"/>
              </a:ext>
            </a:extLst>
          </p:cNvPr>
          <p:cNvSpPr txBox="1"/>
          <p:nvPr/>
        </p:nvSpPr>
        <p:spPr>
          <a:xfrm>
            <a:off x="877404" y="1785471"/>
            <a:ext cx="10781348" cy="403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zh-TW" altLang="en-US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匯入</a:t>
            </a:r>
            <a:r>
              <a:rPr lang="en-US" altLang="zh-TW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Model</a:t>
            </a:r>
            <a:r>
              <a:rPr lang="zh-TW" altLang="en-US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 和 </a:t>
            </a:r>
            <a:r>
              <a:rPr lang="en-US" altLang="zh-TW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Input</a:t>
            </a:r>
            <a:r>
              <a:rPr lang="zh-TW" altLang="en-US" sz="1600" dirty="0"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層</a:t>
            </a:r>
            <a:endParaRPr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C0D5B4-09D8-E425-403D-3B299CED1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04" y="2189299"/>
            <a:ext cx="5451154" cy="166281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6BED23E-CA69-67D2-C667-1DA9F01BE2BD}"/>
              </a:ext>
            </a:extLst>
          </p:cNvPr>
          <p:cNvSpPr txBox="1"/>
          <p:nvPr/>
        </p:nvSpPr>
        <p:spPr>
          <a:xfrm>
            <a:off x="877404" y="3846220"/>
            <a:ext cx="10781348" cy="2989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inputs = Input(shape=(8,))    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建立輸入層的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input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層（前面所說的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Sequential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模型不需建立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Input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層），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input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輸入層，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shape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輸入資料形狀，回傳值就是用來作為第一層隱藏層的輸入資料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inputs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張量</a:t>
            </a:r>
            <a:endParaRPr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hidden1 = Dense(10,activation=“</a:t>
            </a:r>
            <a:r>
              <a:rPr lang="en-US" altLang="zh-TW" sz="1600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relu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”)(inputs)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建立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Dense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物件的第一層隱藏層，函式呼叫的參數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inputs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是輸入層的傳回張量，其回傳是第一層隱藏層的輸出資料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hidden1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張量，也是第二層隱藏層輸入張量。</a:t>
            </a:r>
            <a:endParaRPr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outputs = Dense(1, ,activation=“sigmoid”)(hidden2)</a:t>
            </a:r>
            <a:r>
              <a:rPr lang="zh-TW" altLang="en-US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輸出層，函式呼叫的參數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hidden2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是第二層輸出張量，回傳值是模型輸出資料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outputs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張量</a:t>
            </a:r>
            <a:endParaRPr lang="en-US" altLang="zh-TW" sz="16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en-US" altLang="zh-TW" sz="16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model = Model(inputs=inputs, outputs=outputs) 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建立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model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模型，參數是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inputs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是模型輸入張量（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Input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層回傳值），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outputs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是模型輸出張量（輸出層回傳值）</a:t>
            </a:r>
            <a:endParaRPr lang="en-US" altLang="zh-TW" sz="16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4331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7E0831D-5F71-5C1C-8F5C-B466D7C9EE0C}"/>
              </a:ext>
            </a:extLst>
          </p:cNvPr>
          <p:cNvSpPr txBox="1"/>
          <p:nvPr/>
        </p:nvSpPr>
        <p:spPr>
          <a:xfrm>
            <a:off x="960597" y="210388"/>
            <a:ext cx="1027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9-2-3  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建立自編碼器（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AE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ch9_2_3.py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32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1FBE78-78AE-D604-A54E-D275D80CEB4E}"/>
              </a:ext>
            </a:extLst>
          </p:cNvPr>
          <p:cNvSpPr txBox="1"/>
          <p:nvPr/>
        </p:nvSpPr>
        <p:spPr>
          <a:xfrm>
            <a:off x="764089" y="1233574"/>
            <a:ext cx="11005934" cy="858248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標準系統字體"/>
              <a:buChar char="☆"/>
            </a:pPr>
            <a:r>
              <a:rPr lang="en-US" altLang="zh-TW" dirty="0" err="1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lang="zh-TW" altLang="en-US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並不能使用</a:t>
            </a:r>
            <a:r>
              <a:rPr lang="en" altLang="zh-TW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Sequential </a:t>
            </a:r>
            <a:r>
              <a:rPr lang="zh-TW" altLang="en-US" dirty="0">
                <a:solidFill>
                  <a:schemeClr val="bg1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模型建立自編碼器，我們需要重組自編碼器神經層來建立編碼器和解碼器模型，所以使用</a:t>
            </a:r>
            <a:r>
              <a:rPr lang="en-US" altLang="zh-TW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Functional API</a:t>
            </a:r>
            <a:r>
              <a:rPr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來建立自編碼器。</a:t>
            </a:r>
            <a:endParaRPr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395DBC2-3463-427A-19CE-4DD984AA0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8" t="4136" r="3532" b="3563"/>
          <a:stretch/>
        </p:blipFill>
        <p:spPr>
          <a:xfrm>
            <a:off x="3269294" y="2436098"/>
            <a:ext cx="5245553" cy="3319398"/>
          </a:xfrm>
          <a:prstGeom prst="rect">
            <a:avLst/>
          </a:prstGeom>
          <a:ln>
            <a:noFill/>
          </a:ln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A26342EA-8029-CDD5-5F4F-D05C622ABEEF}"/>
              </a:ext>
            </a:extLst>
          </p:cNvPr>
          <p:cNvSpPr/>
          <p:nvPr/>
        </p:nvSpPr>
        <p:spPr>
          <a:xfrm>
            <a:off x="3807912" y="2655519"/>
            <a:ext cx="2217107" cy="3099977"/>
          </a:xfrm>
          <a:prstGeom prst="roundRect">
            <a:avLst/>
          </a:prstGeom>
          <a:noFill/>
          <a:ln w="57150">
            <a:solidFill>
              <a:srgbClr val="FF4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A4647F22-55AF-5492-9375-3CB00635045F}"/>
              </a:ext>
            </a:extLst>
          </p:cNvPr>
          <p:cNvSpPr/>
          <p:nvPr/>
        </p:nvSpPr>
        <p:spPr>
          <a:xfrm>
            <a:off x="5551118" y="2655519"/>
            <a:ext cx="2217107" cy="2990266"/>
          </a:xfrm>
          <a:prstGeom prst="roundRect">
            <a:avLst/>
          </a:prstGeom>
          <a:noFill/>
          <a:ln w="57150">
            <a:solidFill>
              <a:srgbClr val="94209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向左箭號 10">
            <a:extLst>
              <a:ext uri="{FF2B5EF4-FFF2-40B4-BE49-F238E27FC236}">
                <a16:creationId xmlns:a16="http://schemas.microsoft.com/office/drawing/2014/main" id="{5CC2F217-5170-CD5B-E453-87CB5FCF1F33}"/>
              </a:ext>
            </a:extLst>
          </p:cNvPr>
          <p:cNvSpPr/>
          <p:nvPr/>
        </p:nvSpPr>
        <p:spPr>
          <a:xfrm>
            <a:off x="3061290" y="2993721"/>
            <a:ext cx="735140" cy="538619"/>
          </a:xfrm>
          <a:prstGeom prst="leftArrow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7AEAD4-093F-DFB6-364C-64B568C1D4F6}"/>
              </a:ext>
            </a:extLst>
          </p:cNvPr>
          <p:cNvSpPr/>
          <p:nvPr/>
        </p:nvSpPr>
        <p:spPr>
          <a:xfrm>
            <a:off x="1258867" y="2655519"/>
            <a:ext cx="1741118" cy="130270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前半段為編碼器，每一層的神經元數都比上一層</a:t>
            </a:r>
            <a:r>
              <a:rPr lang="zh-TW" altLang="en-US" b="1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少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7B2BF6-7316-C8D1-E854-1CFB67233771}"/>
              </a:ext>
            </a:extLst>
          </p:cNvPr>
          <p:cNvSpPr/>
          <p:nvPr/>
        </p:nvSpPr>
        <p:spPr>
          <a:xfrm>
            <a:off x="8526329" y="2830454"/>
            <a:ext cx="1741118" cy="1302707"/>
          </a:xfrm>
          <a:prstGeom prst="rect">
            <a:avLst/>
          </a:prstGeom>
          <a:solidFill>
            <a:srgbClr val="942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後半段為解碼器，每一層的神經元數都比上一層多</a:t>
            </a:r>
          </a:p>
        </p:txBody>
      </p:sp>
      <p:sp>
        <p:nvSpPr>
          <p:cNvPr id="14" name="向左箭號 13">
            <a:extLst>
              <a:ext uri="{FF2B5EF4-FFF2-40B4-BE49-F238E27FC236}">
                <a16:creationId xmlns:a16="http://schemas.microsoft.com/office/drawing/2014/main" id="{68A30B83-0440-C98C-F9A6-11EAEFD32098}"/>
              </a:ext>
            </a:extLst>
          </p:cNvPr>
          <p:cNvSpPr/>
          <p:nvPr/>
        </p:nvSpPr>
        <p:spPr>
          <a:xfrm flipH="1">
            <a:off x="7768225" y="2992863"/>
            <a:ext cx="735140" cy="538619"/>
          </a:xfrm>
          <a:prstGeom prst="leftArrow">
            <a:avLst/>
          </a:prstGeom>
          <a:solidFill>
            <a:srgbClr val="942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9B325D-3976-33C5-2049-1A94C436CC61}"/>
              </a:ext>
            </a:extLst>
          </p:cNvPr>
          <p:cNvSpPr txBox="1"/>
          <p:nvPr/>
        </p:nvSpPr>
        <p:spPr>
          <a:xfrm>
            <a:off x="4097717" y="5904093"/>
            <a:ext cx="3670508" cy="44275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50000"/>
            </a:pPr>
            <a:r>
              <a:rPr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前後的神經層的神經元數是對稱的</a:t>
            </a:r>
            <a:endParaRPr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C8D6047C-AE25-1A47-54BB-660219D56EEB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</p:spTree>
    <p:extLst>
      <p:ext uri="{BB962C8B-B14F-4D97-AF65-F5344CB8AC3E}">
        <p14:creationId xmlns:p14="http://schemas.microsoft.com/office/powerpoint/2010/main" val="1641696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EAEC594-51D4-9743-E16F-ECE583E2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6" y="1335182"/>
            <a:ext cx="4114800" cy="16891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83C22F8-9742-10F3-C962-73CCC5FB40E4}"/>
              </a:ext>
            </a:extLst>
          </p:cNvPr>
          <p:cNvSpPr txBox="1"/>
          <p:nvPr/>
        </p:nvSpPr>
        <p:spPr>
          <a:xfrm>
            <a:off x="544946" y="363255"/>
            <a:ext cx="1035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150000"/>
              <a:buFont typeface=".Hiragino Kaku Gothic Interface W3"/>
              <a:buChar char="☞"/>
            </a:pPr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打造自編碼器，用來壓縮和解壓縮</a:t>
            </a:r>
            <a:r>
              <a:rPr kumimoji="1" lang="en-US" altLang="zh-TW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MNIST</a:t>
            </a:r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手寫辨識資料集的圖片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80E170-618F-DD20-7A61-980AFE0BAC1C}"/>
              </a:ext>
            </a:extLst>
          </p:cNvPr>
          <p:cNvSpPr txBox="1"/>
          <p:nvPr/>
        </p:nvSpPr>
        <p:spPr>
          <a:xfrm>
            <a:off x="438411" y="3035962"/>
            <a:ext cx="667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＃匯入相關模組和套件，匯入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Functional API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的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Model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和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Input</a:t>
            </a:r>
            <a:endParaRPr kumimoji="1" lang="zh-TW" altLang="en-US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AAA492-B00A-7F92-3833-964D33548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6" y="4007889"/>
            <a:ext cx="4495800" cy="4572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075E60D-CCF6-5367-03CE-918DA9F326FC}"/>
              </a:ext>
            </a:extLst>
          </p:cNvPr>
          <p:cNvSpPr txBox="1"/>
          <p:nvPr/>
        </p:nvSpPr>
        <p:spPr>
          <a:xfrm>
            <a:off x="438411" y="4515159"/>
            <a:ext cx="1172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＃載入資料集，因非監督式學習，只需要測試過訓練資料集的特徵資料，不需要標籤資料，以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『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＿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』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變數來代替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D526732-027D-6AF4-CC71-35E84BC0B503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</p:spTree>
    <p:extLst>
      <p:ext uri="{BB962C8B-B14F-4D97-AF65-F5344CB8AC3E}">
        <p14:creationId xmlns:p14="http://schemas.microsoft.com/office/powerpoint/2010/main" val="79335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43FBDF7-5C77-11A5-F324-63F3AA0A9F7A}"/>
              </a:ext>
            </a:extLst>
          </p:cNvPr>
          <p:cNvSpPr txBox="1">
            <a:spLocks/>
          </p:cNvSpPr>
          <p:nvPr/>
        </p:nvSpPr>
        <p:spPr>
          <a:xfrm>
            <a:off x="91440" y="-18081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b="1" spc="600" dirty="0">
                <a:latin typeface="+mj-ea"/>
              </a:rPr>
              <a:t> </a:t>
            </a:r>
            <a:r>
              <a:rPr kumimoji="1" lang="en-US" altLang="zh-TW" b="1" spc="600" dirty="0">
                <a:latin typeface="+mj-ea"/>
              </a:rPr>
              <a:t>8-2</a:t>
            </a:r>
            <a:r>
              <a:rPr kumimoji="1" lang="zh-TW" altLang="en-US" b="1" spc="600" dirty="0">
                <a:latin typeface="+mj-ea"/>
              </a:rPr>
              <a:t> </a:t>
            </a:r>
            <a:r>
              <a:rPr kumimoji="1" lang="en-US" altLang="zh-TW" b="1" spc="600" dirty="0">
                <a:latin typeface="+mj-ea"/>
              </a:rPr>
              <a:t>/</a:t>
            </a:r>
            <a:r>
              <a:rPr kumimoji="1" lang="zh-TW" altLang="en-US" b="1" spc="600" dirty="0">
                <a:latin typeface="+mj-ea"/>
              </a:rPr>
              <a:t> </a:t>
            </a:r>
            <a:r>
              <a:rPr kumimoji="1" lang="zh-TW" altLang="en-US" sz="4400" b="1" spc="600" dirty="0">
                <a:latin typeface="+mj-ea"/>
              </a:rPr>
              <a:t>使用</a:t>
            </a:r>
            <a:r>
              <a:rPr kumimoji="1" lang="en-US" altLang="zh-TW" sz="4400" b="1" spc="600" dirty="0">
                <a:latin typeface="+mj-ea"/>
              </a:rPr>
              <a:t>MLP</a:t>
            </a:r>
            <a:r>
              <a:rPr kumimoji="1" lang="zh-TW" altLang="en-US" sz="4400" b="1" spc="600" dirty="0">
                <a:latin typeface="+mj-ea"/>
              </a:rPr>
              <a:t>打造</a:t>
            </a:r>
            <a:r>
              <a:rPr kumimoji="1" lang="en-US" altLang="zh-TW" sz="4400" b="1" spc="600" dirty="0">
                <a:latin typeface="+mj-ea"/>
              </a:rPr>
              <a:t>MNIST</a:t>
            </a:r>
            <a:r>
              <a:rPr kumimoji="1" lang="zh-TW" altLang="en-US" sz="4400" b="1" spc="600" dirty="0">
                <a:latin typeface="+mj-ea"/>
              </a:rPr>
              <a:t>手寫辨識</a:t>
            </a:r>
            <a:endParaRPr kumimoji="1" lang="zh-TW" altLang="en-US" b="1" spc="600" dirty="0">
              <a:latin typeface="+mj-ea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B7B0853-A37A-CC4B-C453-9F23DE56DB7A}"/>
              </a:ext>
            </a:extLst>
          </p:cNvPr>
          <p:cNvSpPr txBox="1"/>
          <p:nvPr/>
        </p:nvSpPr>
        <p:spPr>
          <a:xfrm>
            <a:off x="869157" y="1058976"/>
            <a:ext cx="1027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8-2-1 MPL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的資料預處理（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Ch8_2_1.py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32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9DEF0B-0AE0-5D58-1541-AF63319D40E0}"/>
              </a:ext>
            </a:extLst>
          </p:cNvPr>
          <p:cNvSpPr/>
          <p:nvPr/>
        </p:nvSpPr>
        <p:spPr>
          <a:xfrm>
            <a:off x="1293221" y="1751435"/>
            <a:ext cx="5355773" cy="10776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步驟一：</a:t>
            </a:r>
            <a:r>
              <a:rPr kumimoji="1" lang="en" altLang="zh-TW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Features </a:t>
            </a:r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 </a:t>
            </a:r>
            <a:r>
              <a:rPr kumimoji="1" lang="en-US" altLang="zh-TW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</a:p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步驟二：正規化</a:t>
            </a:r>
            <a:endParaRPr kumimoji="1"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步驟三： </a:t>
            </a:r>
            <a:r>
              <a:rPr kumimoji="1" lang="en" altLang="zh-TW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Labels </a:t>
            </a:r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資料預處理，</a:t>
            </a:r>
            <a:r>
              <a:rPr kumimoji="1" lang="en-US" altLang="zh-TW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one-hot</a:t>
            </a:r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編碼</a:t>
            </a:r>
            <a:endParaRPr kumimoji="1"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DCA6BA-2CD0-C656-05EF-97EAE2B20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374" b="15529"/>
          <a:stretch/>
        </p:blipFill>
        <p:spPr>
          <a:xfrm>
            <a:off x="1293221" y="3464150"/>
            <a:ext cx="7050532" cy="56473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79E222-489F-894B-2B52-9A0E8C6C7871}"/>
              </a:ext>
            </a:extLst>
          </p:cNvPr>
          <p:cNvSpPr txBox="1"/>
          <p:nvPr/>
        </p:nvSpPr>
        <p:spPr>
          <a:xfrm>
            <a:off x="1293221" y="2961969"/>
            <a:ext cx="3344093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步驟一：</a:t>
            </a:r>
            <a:r>
              <a:rPr kumimoji="1" lang="en" altLang="zh-TW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Features </a:t>
            </a:r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 </a:t>
            </a:r>
            <a:r>
              <a:rPr kumimoji="1" lang="en-US" altLang="zh-TW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8D9B8F-B4A5-E1EA-F63D-7C671A2AB4EB}"/>
              </a:ext>
            </a:extLst>
          </p:cNvPr>
          <p:cNvSpPr txBox="1"/>
          <p:nvPr/>
        </p:nvSpPr>
        <p:spPr>
          <a:xfrm>
            <a:off x="1162594" y="4080274"/>
            <a:ext cx="7957628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18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reshape() </a:t>
            </a:r>
            <a:r>
              <a:rPr lang="zh-TW" altLang="en-US" sz="1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特徵資料</a:t>
            </a:r>
            <a:r>
              <a:rPr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二維</a:t>
            </a:r>
            <a:r>
              <a:rPr lang="zh-TW" altLang="en-US" sz="1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（樣本數</a:t>
            </a:r>
            <a:r>
              <a:rPr lang="en-US" altLang="zh-TW" sz="1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,28,28</a:t>
            </a:r>
            <a:r>
              <a:rPr lang="zh-TW" altLang="en-US" sz="1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）形狀轉換成一維（樣本數</a:t>
            </a:r>
            <a:r>
              <a:rPr lang="en-US" altLang="zh-TW" sz="1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,784</a:t>
            </a:r>
            <a:r>
              <a:rPr lang="zh-TW" altLang="en-US" sz="18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18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astype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 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將數值型態轉成 </a:t>
            </a:r>
            <a:r>
              <a:rPr lang="en-US" altLang="zh-TW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32-bit </a:t>
            </a:r>
            <a:r>
              <a:rPr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浮點數</a:t>
            </a:r>
            <a:r>
              <a:rPr lang="en-US" altLang="zh-TW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方便後面正規化</a:t>
            </a:r>
            <a:endParaRPr lang="en-US" altLang="zh-TW" sz="1800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E11599E-652E-C1B1-6512-9B397FCE5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221" y="5062444"/>
            <a:ext cx="3924300" cy="4064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03B8878-8CA6-D5D4-B52E-E7BCFB6B1324}"/>
              </a:ext>
            </a:extLst>
          </p:cNvPr>
          <p:cNvSpPr txBox="1"/>
          <p:nvPr/>
        </p:nvSpPr>
        <p:spPr>
          <a:xfrm>
            <a:off x="1162594" y="5425162"/>
            <a:ext cx="2031325" cy="460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zh-TW" altLang="en-US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顯示轉換後形狀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A69BC380-E13C-801C-D85C-4840EAF1A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098" y="4980023"/>
            <a:ext cx="2730500" cy="4699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0D6EFC-C036-2533-18B8-E858AEB5A229}"/>
              </a:ext>
            </a:extLst>
          </p:cNvPr>
          <p:cNvSpPr txBox="1"/>
          <p:nvPr/>
        </p:nvSpPr>
        <p:spPr>
          <a:xfrm>
            <a:off x="6966750" y="5356274"/>
            <a:ext cx="3416320" cy="442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＃第一為樣本數，第二維特徵數</a:t>
            </a:r>
            <a:endParaRPr lang="zh-TW" altLang="en-US" dirty="0">
              <a:solidFill>
                <a:srgbClr val="3032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047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3888D06-70FE-6AC4-5703-80B28321B310}"/>
              </a:ext>
            </a:extLst>
          </p:cNvPr>
          <p:cNvSpPr txBox="1"/>
          <p:nvPr/>
        </p:nvSpPr>
        <p:spPr>
          <a:xfrm>
            <a:off x="289034" y="361731"/>
            <a:ext cx="1115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步驟一：</a:t>
            </a:r>
            <a:r>
              <a:rPr lang="zh-TW" altLang="en-US" sz="320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 </a:t>
            </a:r>
            <a:r>
              <a:rPr lang="en-US" altLang="zh-TW" sz="320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endParaRPr lang="en-US" altLang="zh-TW" sz="3200" dirty="0">
              <a:solidFill>
                <a:srgbClr val="3032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90F971-B800-772E-CE19-9F6169E9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7" y="1507994"/>
            <a:ext cx="9777686" cy="9721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6404339-5899-4A29-23F3-741EEF2BFC57}"/>
              </a:ext>
            </a:extLst>
          </p:cNvPr>
          <p:cNvSpPr txBox="1"/>
          <p:nvPr/>
        </p:nvSpPr>
        <p:spPr>
          <a:xfrm>
            <a:off x="289034" y="2654828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＃特徵資料轉換成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28*28=784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向量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7A2F1A-4DBB-AAD1-F94A-3F11FF84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37" y="3198835"/>
            <a:ext cx="4521200" cy="685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C6A4E66-7E19-FEED-1BD1-54B4430D0241}"/>
              </a:ext>
            </a:extLst>
          </p:cNvPr>
          <p:cNvSpPr txBox="1"/>
          <p:nvPr/>
        </p:nvSpPr>
        <p:spPr>
          <a:xfrm>
            <a:off x="289034" y="40374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＃執行正規化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0CDB005-94B7-3228-727A-D58BD0A1C5FA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</p:spTree>
    <p:extLst>
      <p:ext uri="{BB962C8B-B14F-4D97-AF65-F5344CB8AC3E}">
        <p14:creationId xmlns:p14="http://schemas.microsoft.com/office/powerpoint/2010/main" val="3842024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3F11FBE-4638-539A-A431-F68B410F9AFB}"/>
              </a:ext>
            </a:extLst>
          </p:cNvPr>
          <p:cNvSpPr txBox="1"/>
          <p:nvPr/>
        </p:nvSpPr>
        <p:spPr>
          <a:xfrm>
            <a:off x="289034" y="275048"/>
            <a:ext cx="1115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步驟二：</a:t>
            </a:r>
            <a:r>
              <a:rPr lang="zh-TW" altLang="en-US" sz="320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定義模型</a:t>
            </a:r>
            <a:endParaRPr lang="en-US" altLang="zh-TW" sz="3200" dirty="0">
              <a:solidFill>
                <a:srgbClr val="3032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399BDCB-7F34-BCDD-1DFD-18F246EE9423}"/>
              </a:ext>
            </a:extLst>
          </p:cNvPr>
          <p:cNvSpPr txBox="1"/>
          <p:nvPr/>
        </p:nvSpPr>
        <p:spPr>
          <a:xfrm>
            <a:off x="289034" y="2483519"/>
            <a:ext cx="10711587" cy="85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＃定義自編碼器（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）的神經網路模型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建立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Input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輸入層後，依序建立三層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Dense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層，神經元數依序為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128,64,128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個，建立一個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Model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物件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AF58F66-494E-1C10-5E5C-8646C0FB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5" y="1029190"/>
            <a:ext cx="4483100" cy="1447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54C8F70-ABF4-2142-BF62-56895E77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5" y="3429000"/>
            <a:ext cx="5427336" cy="2980586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CA3FE5E-1258-CA22-6997-A7ED8DD3207C}"/>
              </a:ext>
            </a:extLst>
          </p:cNvPr>
          <p:cNvCxnSpPr/>
          <p:nvPr/>
        </p:nvCxnSpPr>
        <p:spPr>
          <a:xfrm>
            <a:off x="3945699" y="4033381"/>
            <a:ext cx="38830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1DB986A-B8BC-C628-F8D7-706BE50F7695}"/>
              </a:ext>
            </a:extLst>
          </p:cNvPr>
          <p:cNvCxnSpPr>
            <a:cxnSpLocks/>
          </p:cNvCxnSpPr>
          <p:nvPr/>
        </p:nvCxnSpPr>
        <p:spPr>
          <a:xfrm flipV="1">
            <a:off x="4334005" y="4033381"/>
            <a:ext cx="0" cy="140291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4E91098-C59B-1A2D-DA72-505AEE8035B1}"/>
              </a:ext>
            </a:extLst>
          </p:cNvPr>
          <p:cNvCxnSpPr/>
          <p:nvPr/>
        </p:nvCxnSpPr>
        <p:spPr>
          <a:xfrm>
            <a:off x="3945699" y="5438384"/>
            <a:ext cx="38830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61BF37F-9D23-7B8C-0BE5-A2DBA552BCC9}"/>
              </a:ext>
            </a:extLst>
          </p:cNvPr>
          <p:cNvSpPr txBox="1"/>
          <p:nvPr/>
        </p:nvSpPr>
        <p:spPr>
          <a:xfrm>
            <a:off x="4354778" y="441167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FF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對</a:t>
            </a:r>
            <a:endParaRPr kumimoji="1" lang="en-US" altLang="zh-TW" dirty="0">
              <a:solidFill>
                <a:srgbClr val="FFFF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FFFF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稱</a:t>
            </a: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BB6A58B4-A410-A998-51B6-4A7894674DFC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</p:spTree>
    <p:extLst>
      <p:ext uri="{BB962C8B-B14F-4D97-AF65-F5344CB8AC3E}">
        <p14:creationId xmlns:p14="http://schemas.microsoft.com/office/powerpoint/2010/main" val="7308959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6676014-1E61-71C4-1BC9-70ED00BB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7" y="1649163"/>
            <a:ext cx="7225166" cy="121524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F894E0D-6832-8795-7E5A-B2CB04F8D74C}"/>
              </a:ext>
            </a:extLst>
          </p:cNvPr>
          <p:cNvSpPr txBox="1"/>
          <p:nvPr/>
        </p:nvSpPr>
        <p:spPr>
          <a:xfrm>
            <a:off x="526307" y="2864405"/>
            <a:ext cx="3711272" cy="442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＃建立編碼器模型，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模型前半段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95B602-593F-BF2D-9CB3-4A540A13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6" y="3539484"/>
            <a:ext cx="5461000" cy="12954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6DDF9E8-D1BD-EFFB-DD31-105F49FB1E1C}"/>
              </a:ext>
            </a:extLst>
          </p:cNvPr>
          <p:cNvSpPr txBox="1"/>
          <p:nvPr/>
        </p:nvSpPr>
        <p:spPr>
          <a:xfrm>
            <a:off x="526307" y="4936300"/>
            <a:ext cx="3249608" cy="442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＃解碼器模型，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AE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模型後半段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DC74C46-6BA6-E77A-2524-861937397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556" y="3539484"/>
            <a:ext cx="6210300" cy="2578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3F5C13D-DC41-50F9-92BD-372EA9FDE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241" y="752724"/>
            <a:ext cx="5149615" cy="2125893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90D7ABF8-27F6-26B6-C66F-377B21F94D66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</p:spTree>
    <p:extLst>
      <p:ext uri="{BB962C8B-B14F-4D97-AF65-F5344CB8AC3E}">
        <p14:creationId xmlns:p14="http://schemas.microsoft.com/office/powerpoint/2010/main" val="22237081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04D094-419F-F252-D1F4-7757D92523FB}"/>
              </a:ext>
            </a:extLst>
          </p:cNvPr>
          <p:cNvSpPr txBox="1"/>
          <p:nvPr/>
        </p:nvSpPr>
        <p:spPr>
          <a:xfrm>
            <a:off x="289034" y="275048"/>
            <a:ext cx="1115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步驟三：編譯</a:t>
            </a:r>
            <a:r>
              <a:rPr lang="zh-TW" altLang="en-US" sz="320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模型</a:t>
            </a:r>
            <a:endParaRPr lang="en-US" altLang="zh-TW" sz="3200" dirty="0">
              <a:solidFill>
                <a:srgbClr val="3032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DBAC9C-4F3B-08F9-DA97-95594F44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17" y="1243904"/>
            <a:ext cx="6324600" cy="812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742EAE2-544F-33A1-0F69-E2D14FCBE8C8}"/>
              </a:ext>
            </a:extLst>
          </p:cNvPr>
          <p:cNvSpPr txBox="1"/>
          <p:nvPr/>
        </p:nvSpPr>
        <p:spPr>
          <a:xfrm>
            <a:off x="289034" y="2440785"/>
            <a:ext cx="1115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步驟四：訓練</a:t>
            </a:r>
            <a:r>
              <a:rPr lang="zh-TW" altLang="en-US" sz="320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模型</a:t>
            </a:r>
            <a:endParaRPr lang="en-US" altLang="zh-TW" sz="3200" dirty="0">
              <a:solidFill>
                <a:srgbClr val="3032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B4E28A-5205-4278-796C-00666178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7" y="3409641"/>
            <a:ext cx="6591300" cy="7493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46D4E83-FE40-7A95-54BA-3FF4B7CF2DAC}"/>
              </a:ext>
            </a:extLst>
          </p:cNvPr>
          <p:cNvSpPr txBox="1"/>
          <p:nvPr/>
        </p:nvSpPr>
        <p:spPr>
          <a:xfrm>
            <a:off x="289034" y="4284946"/>
            <a:ext cx="11335841" cy="12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fit()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函式第一個是參數是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X_train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訓練資料集，第二個參數也是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X_train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（標籤資料就是自己），使用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validation_data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參數指定驗證資料集是測試資料，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suffle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參數值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True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是打亂資料，訓練週期是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10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次，批次尺寸是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256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。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824E23A-150B-7ACB-BE7C-A1A0FC71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217" y="2231381"/>
            <a:ext cx="5050910" cy="1912771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2E8CE085-F017-F4D5-8E61-EBCB8A18DE3D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77C811E-57D8-AD8F-A3B3-C8C285CE6B25}"/>
              </a:ext>
            </a:extLst>
          </p:cNvPr>
          <p:cNvSpPr txBox="1"/>
          <p:nvPr/>
        </p:nvSpPr>
        <p:spPr>
          <a:xfrm>
            <a:off x="3686567" y="2817103"/>
            <a:ext cx="3643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一次要訓練幾筆資料 </a:t>
            </a:r>
            <a:r>
              <a:rPr kumimoji="1"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</a:t>
            </a:r>
            <a:r>
              <a:rPr kumimoji="1" lang="en" altLang="zh-TW" sz="1600" dirty="0" err="1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batch_size</a:t>
            </a:r>
            <a:r>
              <a:rPr kumimoji="1" lang="en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)</a:t>
            </a:r>
          </a:p>
          <a:p>
            <a:pPr algn="l"/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資料一共要訓練幾次 </a:t>
            </a:r>
            <a:r>
              <a:rPr kumimoji="1"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</a:t>
            </a:r>
            <a:r>
              <a:rPr kumimoji="1" lang="en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epochs)</a:t>
            </a:r>
          </a:p>
        </p:txBody>
      </p:sp>
    </p:spTree>
    <p:extLst>
      <p:ext uri="{BB962C8B-B14F-4D97-AF65-F5344CB8AC3E}">
        <p14:creationId xmlns:p14="http://schemas.microsoft.com/office/powerpoint/2010/main" val="264621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88A17D8-74D2-3955-1788-496664875E5A}"/>
              </a:ext>
            </a:extLst>
          </p:cNvPr>
          <p:cNvSpPr txBox="1"/>
          <p:nvPr/>
        </p:nvSpPr>
        <p:spPr>
          <a:xfrm>
            <a:off x="689867" y="129979"/>
            <a:ext cx="11156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ighlight>
                  <a:srgbClr val="800080"/>
                </a:highlight>
                <a:latin typeface="Heiti SC Light" panose="02000000000000000000" pitchFamily="2" charset="-128"/>
                <a:ea typeface="Heiti SC Light" panose="02000000000000000000" pitchFamily="2" charset="-128"/>
              </a:rPr>
              <a:t>步驟五：使用自編碼器來編碼和解碼手寫數字圖片</a:t>
            </a:r>
            <a:endParaRPr lang="en-US" altLang="zh-TW" sz="3200" dirty="0">
              <a:solidFill>
                <a:srgbClr val="303233"/>
              </a:solidFill>
              <a:effectLst/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008734-5204-3079-5804-63B8EBF02D8A}"/>
              </a:ext>
            </a:extLst>
          </p:cNvPr>
          <p:cNvSpPr txBox="1"/>
          <p:nvPr/>
        </p:nvSpPr>
        <p:spPr>
          <a:xfrm>
            <a:off x="1013613" y="802436"/>
            <a:ext cx="9797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150000"/>
              <a:buFont typeface=".Hiragino Kaku Gothic Interface W3"/>
              <a:buChar char="☞"/>
            </a:pP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訓練模型後，使用</a:t>
            </a:r>
            <a:r>
              <a:rPr kumimoji="1"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encoder</a:t>
            </a: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編碼器模型來編碼輸入資料手寫圖片，也就是壓縮圖片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B9C1CF-FB7C-AABB-C3C1-960B91D1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290228"/>
            <a:ext cx="5130800" cy="10033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578C54-A156-5F7E-8D28-E22E81209CBD}"/>
              </a:ext>
            </a:extLst>
          </p:cNvPr>
          <p:cNvSpPr txBox="1"/>
          <p:nvPr/>
        </p:nvSpPr>
        <p:spPr>
          <a:xfrm>
            <a:off x="965200" y="2318886"/>
            <a:ext cx="6571030" cy="1273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encoded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模型的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predict()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函式壓縮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X_test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測試資料集的圖片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decoded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模型的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predict()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函式解碼器模型來解壓縮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E43C257-377C-6815-F3EA-E2CC7482D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169740"/>
            <a:ext cx="5130800" cy="30388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2A6BE64-5D6B-4932-3BC3-DC598103A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50" y="3532694"/>
            <a:ext cx="6019800" cy="283494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C8F9905-C8AF-C43F-F021-47CA251CB934}"/>
              </a:ext>
            </a:extLst>
          </p:cNvPr>
          <p:cNvSpPr txBox="1"/>
          <p:nvPr/>
        </p:nvSpPr>
        <p:spPr>
          <a:xfrm>
            <a:off x="871386" y="6146995"/>
            <a:ext cx="3041217" cy="442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＃利用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for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迴圈顯示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10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筆資料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809BA18-6C86-5BC6-85E3-6348FD10D955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1D400D-0BB4-473A-B8FB-04CAA1E1E2B9}"/>
              </a:ext>
            </a:extLst>
          </p:cNvPr>
          <p:cNvSpPr txBox="1"/>
          <p:nvPr/>
        </p:nvSpPr>
        <p:spPr>
          <a:xfrm>
            <a:off x="3912603" y="6197651"/>
            <a:ext cx="6495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不要忘了我們的每筆資料已經換成 </a:t>
            </a:r>
            <a:r>
              <a:rPr kumimoji="1" lang="en-US" altLang="zh-TW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784 </a:t>
            </a:r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維的向量</a:t>
            </a:r>
            <a:r>
              <a:rPr kumimoji="1" lang="en-US" altLang="zh-TW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我們要整型回 </a:t>
            </a:r>
            <a:r>
              <a:rPr kumimoji="1" lang="en-US" altLang="zh-TW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28</a:t>
            </a:r>
            <a:r>
              <a:rPr kumimoji="1" lang="en" altLang="zh-TW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x28 </a:t>
            </a:r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的矩陣才能當成圖形顯示出來</a:t>
            </a:r>
            <a:r>
              <a:rPr kumimoji="1" lang="en-US" altLang="zh-TW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!</a:t>
            </a:r>
            <a:endParaRPr kumimoji="1" lang="zh-TW" altLang="en-US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7621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9A2BEA6-0B46-B381-DD79-20557B4F1DE9}"/>
              </a:ext>
            </a:extLst>
          </p:cNvPr>
          <p:cNvSpPr txBox="1"/>
          <p:nvPr/>
        </p:nvSpPr>
        <p:spPr>
          <a:xfrm>
            <a:off x="960597" y="210388"/>
            <a:ext cx="1027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9-2-4  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建立自編碼器（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CAE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ch9_2_4.py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32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58BA68C4-7429-BB32-17D3-17A8C3F13FC0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5468E6C-0E9F-4125-8419-617631F90A74}"/>
              </a:ext>
            </a:extLst>
          </p:cNvPr>
          <p:cNvSpPr txBox="1"/>
          <p:nvPr/>
        </p:nvSpPr>
        <p:spPr>
          <a:xfrm>
            <a:off x="1763189" y="795163"/>
            <a:ext cx="8940268" cy="1497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kumimoji="1" lang="en-US" altLang="zh-TW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kumimoji="1" lang="zh-TW" altLang="en-US" sz="24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建立自編碼器結構</a:t>
            </a:r>
            <a:endParaRPr kumimoji="1" lang="en-US" altLang="zh-TW" sz="24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742950" lvl="1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前半段編碼器：三組</a:t>
            </a:r>
            <a:r>
              <a:rPr kumimoji="1"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Conv2D</a:t>
            </a: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和</a:t>
            </a:r>
            <a:r>
              <a:rPr kumimoji="1"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MaxPooling2D</a:t>
            </a: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（壓縮圖片）神經層。</a:t>
            </a:r>
            <a:endParaRPr kumimoji="1" lang="en-US" altLang="zh-TW" sz="20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 marL="742950" lvl="1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後半段解碼器：三組</a:t>
            </a:r>
            <a:r>
              <a:rPr kumimoji="1"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Conv2D</a:t>
            </a: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和</a:t>
            </a:r>
            <a:r>
              <a:rPr kumimoji="1"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UpSampling2D</a:t>
            </a: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（還原圖片）神經層。</a:t>
            </a:r>
            <a:endParaRPr kumimoji="1" lang="en-US" altLang="zh-TW" sz="20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0DFC55-9984-BCBA-1C97-B73BB3A8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38" y="2388382"/>
            <a:ext cx="6692900" cy="28829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7DD0F5F-FF9F-E012-A347-B911CD6D02F5}"/>
              </a:ext>
            </a:extLst>
          </p:cNvPr>
          <p:cNvSpPr/>
          <p:nvPr/>
        </p:nvSpPr>
        <p:spPr>
          <a:xfrm>
            <a:off x="490194" y="4675695"/>
            <a:ext cx="4185501" cy="19796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E15D14-B6DF-DB50-4046-6DBECEA9789F}"/>
              </a:ext>
            </a:extLst>
          </p:cNvPr>
          <p:cNvSpPr/>
          <p:nvPr/>
        </p:nvSpPr>
        <p:spPr>
          <a:xfrm>
            <a:off x="6777873" y="4031690"/>
            <a:ext cx="271492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只有最後一層沒有指定</a:t>
            </a:r>
            <a:r>
              <a:rPr lang="en-US" altLang="zh-TW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padding=“same”</a:t>
            </a:r>
            <a:r>
              <a:rPr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為了還原圖片尺寸</a:t>
            </a:r>
            <a:endParaRPr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A48164-27A5-C6AD-3AC3-F8739D432084}"/>
              </a:ext>
            </a:extLst>
          </p:cNvPr>
          <p:cNvSpPr txBox="1"/>
          <p:nvPr/>
        </p:nvSpPr>
        <p:spPr>
          <a:xfrm>
            <a:off x="547238" y="5248719"/>
            <a:ext cx="2262158" cy="442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＃定義自編碼器模型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DF394B6-4CFE-301A-FCDE-316677279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23" y="5720786"/>
            <a:ext cx="4381500" cy="4826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18F28E1-909C-F577-A9A1-764DA9D2C0E4}"/>
              </a:ext>
            </a:extLst>
          </p:cNvPr>
          <p:cNvSpPr txBox="1"/>
          <p:nvPr/>
        </p:nvSpPr>
        <p:spPr>
          <a:xfrm>
            <a:off x="547238" y="6140973"/>
            <a:ext cx="3215945" cy="442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＃建立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model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物件的自編碼器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0364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5E442F42-08D2-8A11-0F5C-D5077650A726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746F935-345A-A303-E0A2-28770A9738F0}"/>
              </a:ext>
            </a:extLst>
          </p:cNvPr>
          <p:cNvGrpSpPr/>
          <p:nvPr/>
        </p:nvGrpSpPr>
        <p:grpSpPr>
          <a:xfrm>
            <a:off x="747140" y="206250"/>
            <a:ext cx="3474686" cy="4231530"/>
            <a:chOff x="1001663" y="178594"/>
            <a:chExt cx="5626100" cy="685155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D3F6014-5BA3-5253-370E-46242FC4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1663" y="178594"/>
              <a:ext cx="5626100" cy="38227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9EAD4A1-26A2-0C5F-A10C-A3940F795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614"/>
            <a:stretch/>
          </p:blipFill>
          <p:spPr>
            <a:xfrm>
              <a:off x="1001663" y="4001294"/>
              <a:ext cx="5626100" cy="3028857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1E42ABB9-41F0-A09E-FEB9-71C7B08911A9}"/>
              </a:ext>
            </a:extLst>
          </p:cNvPr>
          <p:cNvSpPr txBox="1"/>
          <p:nvPr/>
        </p:nvSpPr>
        <p:spPr>
          <a:xfrm>
            <a:off x="622652" y="4437780"/>
            <a:ext cx="11569348" cy="12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＃池化運算：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28/2 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 14/2  7/2 4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# 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上升取樣運算：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4*2  8*2  16*2  32(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最後輸出為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32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不是原來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28)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  <a:sym typeface="Wingdings" pitchFamily="2" charset="2"/>
              </a:rPr>
              <a:t>，所以在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最後一層沒有指定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padding=“same”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為了還原圖片尺寸，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14*2=28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FBDFAAE-B085-9FA5-C90A-6967B0FC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69" y="5800406"/>
            <a:ext cx="3848100" cy="508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7F71D6B-14DC-FF97-2AB9-E4E26CA7D2FF}"/>
              </a:ext>
            </a:extLst>
          </p:cNvPr>
          <p:cNvSpPr txBox="1"/>
          <p:nvPr/>
        </p:nvSpPr>
        <p:spPr>
          <a:xfrm>
            <a:off x="622652" y="6308406"/>
            <a:ext cx="11569348" cy="44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＃建立編碼器模型（前半段）</a:t>
            </a:r>
            <a:endParaRPr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5741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71789F-AF4F-B3DA-7CC1-0C4AAD6B4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52" y="125379"/>
            <a:ext cx="5575300" cy="22987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09464090-31F8-0A97-093D-D03E40C35346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94C2D1-7EBF-44A6-F3D1-9F0B8669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2" y="2553139"/>
            <a:ext cx="5880100" cy="3860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77B2621-FD78-2A2F-60C4-E25303FC238F}"/>
              </a:ext>
            </a:extLst>
          </p:cNvPr>
          <p:cNvSpPr txBox="1"/>
          <p:nvPr/>
        </p:nvSpPr>
        <p:spPr>
          <a:xfrm>
            <a:off x="622652" y="6308406"/>
            <a:ext cx="11569348" cy="44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＃建立解碼器模型（後半段）</a:t>
            </a:r>
            <a:endParaRPr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5686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14BE3A2-7C25-9E4B-D6A0-2EC3191F1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1" y="193246"/>
            <a:ext cx="6995297" cy="39850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A45113-A955-FE99-D6C8-38BCF2491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822" y="3951759"/>
            <a:ext cx="5743832" cy="27129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12760C7-089A-9638-46E9-1DC0FECF61A1}"/>
              </a:ext>
            </a:extLst>
          </p:cNvPr>
          <p:cNvSpPr/>
          <p:nvPr/>
        </p:nvSpPr>
        <p:spPr>
          <a:xfrm>
            <a:off x="5708822" y="4866933"/>
            <a:ext cx="5743832" cy="1000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AD5FEB-7EDB-2AD4-E4AD-09B23B117E53}"/>
              </a:ext>
            </a:extLst>
          </p:cNvPr>
          <p:cNvSpPr txBox="1"/>
          <p:nvPr/>
        </p:nvSpPr>
        <p:spPr>
          <a:xfrm>
            <a:off x="5557314" y="4528379"/>
            <a:ext cx="6046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kumimoji="1"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8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張</a:t>
            </a:r>
            <a:r>
              <a:rPr kumimoji="1"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4X4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特徵圖</a:t>
            </a:r>
            <a:r>
              <a:rPr kumimoji="1" lang="en-US" altLang="zh-TW" sz="1600" dirty="0" err="1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imshow</a:t>
            </a:r>
            <a:r>
              <a:rPr kumimoji="1"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()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函式改成（</a:t>
            </a:r>
            <a:r>
              <a:rPr kumimoji="1"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4,32</a:t>
            </a:r>
            <a:r>
              <a:rPr kumimoji="1"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）尺寸來繪出壓縮圖片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AA1E542-CC58-B2B2-498E-6CA7CC25FF36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</p:spTree>
    <p:extLst>
      <p:ext uri="{BB962C8B-B14F-4D97-AF65-F5344CB8AC3E}">
        <p14:creationId xmlns:p14="http://schemas.microsoft.com/office/powerpoint/2010/main" val="22649982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586D6044-B09A-E0AA-E318-6F6432477C62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40EE96-EE6A-F677-3012-82E11E3DC644}"/>
              </a:ext>
            </a:extLst>
          </p:cNvPr>
          <p:cNvSpPr txBox="1"/>
          <p:nvPr/>
        </p:nvSpPr>
        <p:spPr>
          <a:xfrm>
            <a:off x="960597" y="52908"/>
            <a:ext cx="1027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9-2-4  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自編碼器去除圖片雜訊（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ch9_2_5.py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32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1090150-F162-0BDA-C1DF-282A2B1BF73B}"/>
              </a:ext>
            </a:extLst>
          </p:cNvPr>
          <p:cNvSpPr txBox="1"/>
          <p:nvPr/>
        </p:nvSpPr>
        <p:spPr>
          <a:xfrm>
            <a:off x="1240675" y="710151"/>
            <a:ext cx="8279831" cy="48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.Hiragino Kaku Gothic Interface W3"/>
              <a:buChar char="☞"/>
            </a:pP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改用有雜訊圖片來進行訓練，能夠以</a:t>
            </a:r>
            <a:r>
              <a:rPr kumimoji="1" lang="en-US" altLang="zh-TW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kumimoji="1" lang="zh-TW" altLang="en-US" sz="2000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自編碼器來去除圖片上雜訊</a:t>
            </a:r>
            <a:endParaRPr kumimoji="1" lang="en-US" altLang="zh-TW" sz="2000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5E9A82-A401-633F-C536-B81483B051EB}"/>
              </a:ext>
            </a:extLst>
          </p:cNvPr>
          <p:cNvSpPr txBox="1"/>
          <p:nvPr/>
        </p:nvSpPr>
        <p:spPr>
          <a:xfrm>
            <a:off x="1645623" y="1264289"/>
            <a:ext cx="503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替</a:t>
            </a:r>
            <a:r>
              <a:rPr kumimoji="1" lang="en-US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MNIST</a:t>
            </a: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手寫數字圖片上加上雜訊</a:t>
            </a:r>
            <a:endParaRPr kumimoji="1" lang="en-US" altLang="zh-TW" sz="24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B3BC8F7-5617-399B-FD09-27F0073A2E3A}"/>
              </a:ext>
            </a:extLst>
          </p:cNvPr>
          <p:cNvSpPr txBox="1"/>
          <p:nvPr/>
        </p:nvSpPr>
        <p:spPr>
          <a:xfrm>
            <a:off x="891493" y="3047362"/>
            <a:ext cx="11569348" cy="210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nf</a:t>
            </a: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雜訊比例</a:t>
            </a:r>
            <a:endParaRPr kumimoji="1"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Ｘ＿</a:t>
            </a:r>
            <a:r>
              <a:rPr kumimoji="1"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train.shape</a:t>
            </a:r>
            <a:r>
              <a:rPr kumimoji="1"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 </a:t>
            </a:r>
            <a:r>
              <a:rPr kumimoji="1"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取得形狀</a:t>
            </a:r>
            <a:endParaRPr kumimoji="1" lang="en-US" altLang="zh-TW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np.random.normal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 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隨機產生此形狀的常態分佈圖乘以雜訊比例，即可替</a:t>
            </a:r>
            <a:r>
              <a:rPr lang="en-US" altLang="zh-TW" dirty="0" err="1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X_train</a:t>
            </a:r>
            <a:r>
              <a:rPr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加上雜訊</a:t>
            </a:r>
            <a:endParaRPr lang="en-US" altLang="zh-TW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np.clip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() </a:t>
            </a:r>
            <a:r>
              <a:rPr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將值限制在</a:t>
            </a:r>
            <a:r>
              <a:rPr lang="en-US" altLang="zh-TW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0~1</a:t>
            </a:r>
            <a:r>
              <a:rPr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之間</a:t>
            </a:r>
            <a:endParaRPr lang="en-US" altLang="zh-TW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X_train_noisy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訓練</a:t>
            </a:r>
            <a:r>
              <a:rPr lang="en-US" altLang="zh-TW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lang="zh-TW" altLang="en-US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自編碼器的訓練資料集</a:t>
            </a:r>
            <a:endParaRPr lang="en-US" altLang="zh-TW" dirty="0">
              <a:solidFill>
                <a:srgbClr val="FF000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65569E6-0698-3874-383B-75A23FE9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458" b="35486"/>
          <a:stretch/>
        </p:blipFill>
        <p:spPr>
          <a:xfrm>
            <a:off x="960597" y="1798422"/>
            <a:ext cx="5231197" cy="133549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18C0EFA-CB24-7DBB-88A2-8B23440D5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05" t="58084"/>
          <a:stretch/>
        </p:blipFill>
        <p:spPr>
          <a:xfrm>
            <a:off x="797959" y="5154731"/>
            <a:ext cx="5393835" cy="8677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F1BAEA-2B15-8534-3D4F-F58192C7F4B8}"/>
              </a:ext>
            </a:extLst>
          </p:cNvPr>
          <p:cNvSpPr txBox="1"/>
          <p:nvPr/>
        </p:nvSpPr>
        <p:spPr>
          <a:xfrm>
            <a:off x="797959" y="5958295"/>
            <a:ext cx="6498770" cy="858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X_test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資料集的圖片加上雜訊</a:t>
            </a:r>
            <a:endParaRPr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X_test_noisy</a:t>
            </a: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去圖片雜訊測試資料集</a:t>
            </a:r>
            <a:endParaRPr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3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40D408AD-7C37-0D86-1844-70208390AF1F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2F2F5C4-270F-7C6B-499C-40FB8E43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51" y="842191"/>
            <a:ext cx="5892800" cy="889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8CC1A6-A6B3-5952-BA11-20E2724A6DE8}"/>
              </a:ext>
            </a:extLst>
          </p:cNvPr>
          <p:cNvSpPr txBox="1"/>
          <p:nvPr/>
        </p:nvSpPr>
        <p:spPr>
          <a:xfrm>
            <a:off x="339633" y="1731191"/>
            <a:ext cx="11743509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zh-TW" altLang="en-US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正規化可以用值域的最大值</a:t>
            </a:r>
            <a:r>
              <a:rPr lang="en-US" altLang="zh-TW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或者整體平均值做分母去除</a:t>
            </a:r>
            <a:r>
              <a:rPr lang="en-US" altLang="zh-TW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此處用除以最大值的方式</a:t>
            </a:r>
            <a:r>
              <a:rPr lang="en-US" altLang="zh-TW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這樣原來 </a:t>
            </a:r>
            <a:r>
              <a:rPr lang="en-US" altLang="zh-TW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0~255 </a:t>
            </a:r>
            <a:r>
              <a:rPr lang="zh-TW" altLang="en-US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的像素值就變成 </a:t>
            </a:r>
            <a:r>
              <a:rPr lang="en-US" altLang="zh-TW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0~1 </a:t>
            </a:r>
            <a:r>
              <a:rPr lang="zh-TW" altLang="en-US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之間了 </a:t>
            </a:r>
            <a:endParaRPr lang="zh-TW" altLang="en-US" dirty="0">
              <a:solidFill>
                <a:srgbClr val="3032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9C99453-C5D9-418B-E9C9-A4D40817A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1" y="2779125"/>
            <a:ext cx="7086600" cy="26543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430CAB-0FD0-7738-E506-DF8684D59269}"/>
              </a:ext>
            </a:extLst>
          </p:cNvPr>
          <p:cNvSpPr txBox="1"/>
          <p:nvPr/>
        </p:nvSpPr>
        <p:spPr>
          <a:xfrm>
            <a:off x="448491" y="5412377"/>
            <a:ext cx="11743509" cy="44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zh-TW" altLang="en-US" dirty="0">
                <a:solidFill>
                  <a:srgbClr val="333333"/>
                </a:solidFill>
                <a:effectLst/>
                <a:latin typeface="Heiti SC Light" panose="02000000000000000000" pitchFamily="2" charset="-128"/>
                <a:ea typeface="Heiti SC Light" panose="02000000000000000000" pitchFamily="2" charset="-128"/>
              </a:rPr>
              <a:t>特徵已正規化</a:t>
            </a:r>
            <a:endParaRPr lang="zh-TW" altLang="en-US" dirty="0">
              <a:solidFill>
                <a:srgbClr val="3032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0E0FE76-E064-C495-A9EB-BAB97AEBD0F2}"/>
              </a:ext>
            </a:extLst>
          </p:cNvPr>
          <p:cNvSpPr txBox="1"/>
          <p:nvPr/>
        </p:nvSpPr>
        <p:spPr>
          <a:xfrm>
            <a:off x="448491" y="235823"/>
            <a:ext cx="1928949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步驟二：正規化</a:t>
            </a:r>
            <a:endParaRPr kumimoji="1"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58987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F489865-9B71-5FB1-238C-185BBEEE072E}"/>
              </a:ext>
            </a:extLst>
          </p:cNvPr>
          <p:cNvSpPr txBox="1">
            <a:spLocks/>
          </p:cNvSpPr>
          <p:nvPr/>
        </p:nvSpPr>
        <p:spPr>
          <a:xfrm>
            <a:off x="8702909" y="6685284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100" b="1" spc="600" dirty="0">
                <a:latin typeface="+mj-ea"/>
              </a:rPr>
              <a:t>9-2 / </a:t>
            </a:r>
            <a:r>
              <a:rPr kumimoji="1" lang="zh-TW" altLang="en-US" sz="1100" b="1" spc="600" dirty="0">
                <a:latin typeface="+mj-ea"/>
              </a:rPr>
              <a:t>使用自編碼器去除圖片雜訊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55D1DEF-E76D-D2FB-F06D-AAD948EA9CCE}"/>
              </a:ext>
            </a:extLst>
          </p:cNvPr>
          <p:cNvSpPr txBox="1"/>
          <p:nvPr/>
        </p:nvSpPr>
        <p:spPr>
          <a:xfrm>
            <a:off x="848789" y="219260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kumimoji="1" lang="en-US" altLang="zh-TW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CNN</a:t>
            </a:r>
            <a:r>
              <a:rPr kumimoji="1" lang="zh-TW" altLang="en-US" sz="24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自編碼器去除圖片雜訊</a:t>
            </a:r>
            <a:endParaRPr kumimoji="1" lang="en-US" altLang="zh-TW" sz="24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B2D579-5472-CAAA-C0DE-3BE64AA5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89" y="888819"/>
            <a:ext cx="6985000" cy="9525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083BFEA-1B16-F57B-3E37-3667A914C5DD}"/>
              </a:ext>
            </a:extLst>
          </p:cNvPr>
          <p:cNvSpPr txBox="1"/>
          <p:nvPr/>
        </p:nvSpPr>
        <p:spPr>
          <a:xfrm>
            <a:off x="848789" y="1853837"/>
            <a:ext cx="6498770" cy="44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# </a:t>
            </a:r>
            <a:r>
              <a:rPr lang="en-US" altLang="zh-TW" dirty="0" err="1">
                <a:latin typeface="Heiti SC Light" panose="02000000000000000000" pitchFamily="2" charset="-128"/>
                <a:ea typeface="Heiti SC Light" panose="02000000000000000000" pitchFamily="2" charset="-128"/>
              </a:rPr>
              <a:t>X_train_noisy</a:t>
            </a:r>
            <a:r>
              <a:rPr lang="zh-TW" altLang="en-US" dirty="0">
                <a:latin typeface="Heiti SC Light" panose="02000000000000000000" pitchFamily="2" charset="-128"/>
                <a:ea typeface="Heiti SC Light" panose="02000000000000000000" pitchFamily="2" charset="-128"/>
              </a:rPr>
              <a:t>有雜訊圖片來訓練模型</a:t>
            </a:r>
            <a:endParaRPr lang="en-US" altLang="zh-TW" dirty="0"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87D008-D31F-C8DF-DF4E-5ADA7962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89" y="2417811"/>
            <a:ext cx="7457530" cy="131281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3E4F9A8-D269-4315-1941-635BB3875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89" y="3851852"/>
            <a:ext cx="5844664" cy="273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7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E4EFB1A-4F09-89F2-51FD-67A17EDC0384}"/>
              </a:ext>
            </a:extLst>
          </p:cNvPr>
          <p:cNvSpPr txBox="1"/>
          <p:nvPr/>
        </p:nvSpPr>
        <p:spPr>
          <a:xfrm>
            <a:off x="496386" y="257958"/>
            <a:ext cx="4754883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步驟三：</a:t>
            </a:r>
            <a:r>
              <a:rPr kumimoji="1" lang="en" altLang="zh-TW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Labels </a:t>
            </a:r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資料預處理，</a:t>
            </a:r>
            <a:r>
              <a:rPr kumimoji="1" lang="en-US" altLang="zh-TW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one-hot</a:t>
            </a:r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編碼</a:t>
            </a:r>
            <a:endParaRPr kumimoji="1"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64AF0C-9457-D19B-529A-D635C475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6" y="1023076"/>
            <a:ext cx="3987800" cy="1206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ED5821D-9C03-0366-73BB-AE374424705E}"/>
              </a:ext>
            </a:extLst>
          </p:cNvPr>
          <p:cNvSpPr txBox="1"/>
          <p:nvPr/>
        </p:nvSpPr>
        <p:spPr>
          <a:xfrm rot="10800000" flipV="1">
            <a:off x="359764" y="2229576"/>
            <a:ext cx="11832236" cy="44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One-hot encoding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最常用來表示類別型變數 </a:t>
            </a:r>
            <a:r>
              <a:rPr lang="en" altLang="zh-TW" sz="1600" dirty="0" err="1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Numpy</a:t>
            </a:r>
            <a:r>
              <a:rPr lang="en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中 </a:t>
            </a:r>
            <a:r>
              <a:rPr lang="en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One-hot encoding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是透過 </a:t>
            </a:r>
            <a:r>
              <a:rPr lang="en" altLang="zh-TW" sz="1600" dirty="0" err="1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to_categorical</a:t>
            </a:r>
            <a:r>
              <a:rPr lang="en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()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函數達成</a:t>
            </a:r>
            <a:endParaRPr lang="zh-TW" altLang="en-US" dirty="0">
              <a:solidFill>
                <a:srgbClr val="3032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D0B3B2-772A-9013-C8CB-ADD9657A3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42" y="3080145"/>
            <a:ext cx="5930540" cy="69771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6F05E66-C97F-EA2E-8B95-68B7DEFA7B15}"/>
              </a:ext>
            </a:extLst>
          </p:cNvPr>
          <p:cNvSpPr txBox="1"/>
          <p:nvPr/>
        </p:nvSpPr>
        <p:spPr>
          <a:xfrm>
            <a:off x="438142" y="3887136"/>
            <a:ext cx="11573694" cy="12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＃訓練樣本中的標籤只是單純的一個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0~9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的整數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但 </a:t>
            </a:r>
            <a:r>
              <a:rPr lang="en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MLP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每一個神經元的輸出是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0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或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1,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故辨識後的輸出是標示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0~9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10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個神經元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因此原始的樣本標籤數值須經過 </a:t>
            </a:r>
            <a:r>
              <a:rPr lang="en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One-hot encoding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編碼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獨熱編碼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),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例如第一個訓練樣本的標籤為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5,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則經過 </a:t>
            </a:r>
            <a:r>
              <a:rPr lang="en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One-hot encoding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之後變成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0000100000,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亦即只有第五個 </a:t>
            </a:r>
            <a:r>
              <a:rPr lang="en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bit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為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1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2AEBBE30-11AE-F420-89D4-9659EE78084B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406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6F9C7EF-BC04-F030-78D7-BAC7A30CB156}"/>
              </a:ext>
            </a:extLst>
          </p:cNvPr>
          <p:cNvSpPr txBox="1"/>
          <p:nvPr/>
        </p:nvSpPr>
        <p:spPr>
          <a:xfrm>
            <a:off x="960597" y="210388"/>
            <a:ext cx="10270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8-2-2  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使用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MLP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打造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MNIST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手寫辨識（</a:t>
            </a:r>
            <a:r>
              <a:rPr lang="en-US" altLang="zh-TW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ch8_2_2.py</a:t>
            </a:r>
            <a:r>
              <a:rPr lang="zh-TW" altLang="en-US" sz="3200" dirty="0">
                <a:solidFill>
                  <a:srgbClr val="00206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）</a:t>
            </a:r>
            <a:endParaRPr lang="en-US" altLang="zh-TW" sz="3200" dirty="0">
              <a:solidFill>
                <a:srgbClr val="002060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D64191E0-E536-E869-7834-1AA5280FDADD}"/>
              </a:ext>
            </a:extLst>
          </p:cNvPr>
          <p:cNvSpPr txBox="1">
            <a:spLocks/>
          </p:cNvSpPr>
          <p:nvPr/>
        </p:nvSpPr>
        <p:spPr>
          <a:xfrm>
            <a:off x="8197511" y="6738192"/>
            <a:ext cx="4287922" cy="119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1100" b="1" spc="600" dirty="0">
                <a:latin typeface="+mj-ea"/>
              </a:rPr>
              <a:t> </a:t>
            </a:r>
            <a:r>
              <a:rPr kumimoji="1" lang="en-US" altLang="zh-TW" sz="1100" b="1" spc="600" dirty="0">
                <a:latin typeface="+mj-ea"/>
              </a:rPr>
              <a:t>8-2 / </a:t>
            </a:r>
            <a:r>
              <a:rPr kumimoji="1" lang="zh-TW" altLang="en-US" sz="1100" b="1" spc="600" dirty="0">
                <a:latin typeface="+mj-ea"/>
              </a:rPr>
              <a:t>使用</a:t>
            </a:r>
            <a:r>
              <a:rPr kumimoji="1" lang="en-US" altLang="zh-TW" sz="1100" b="1" spc="600" dirty="0">
                <a:latin typeface="+mj-ea"/>
              </a:rPr>
              <a:t>MLP</a:t>
            </a:r>
            <a:r>
              <a:rPr kumimoji="1" lang="zh-TW" altLang="en-US" sz="1100" b="1" spc="600" dirty="0">
                <a:latin typeface="+mj-ea"/>
              </a:rPr>
              <a:t>打造</a:t>
            </a:r>
            <a:r>
              <a:rPr kumimoji="1" lang="en-US" altLang="zh-TW" sz="1100" b="1" spc="600" dirty="0">
                <a:latin typeface="+mj-ea"/>
              </a:rPr>
              <a:t>MNIST</a:t>
            </a:r>
            <a:r>
              <a:rPr kumimoji="1" lang="zh-TW" altLang="en-US" sz="1100" b="1" spc="600" dirty="0">
                <a:latin typeface="+mj-ea"/>
              </a:rPr>
              <a:t>手寫辨識</a:t>
            </a:r>
          </a:p>
          <a:p>
            <a:endParaRPr kumimoji="1" lang="zh-TW" altLang="en-US" sz="1100" b="1" spc="600" dirty="0">
              <a:latin typeface="+mj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4425AFF-41BA-8769-8DD1-2BE6EC54943D}"/>
              </a:ext>
            </a:extLst>
          </p:cNvPr>
          <p:cNvSpPr txBox="1"/>
          <p:nvPr/>
        </p:nvSpPr>
        <p:spPr>
          <a:xfrm>
            <a:off x="1241706" y="1120291"/>
            <a:ext cx="2158317" cy="369332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步驟一：定義模型</a:t>
            </a:r>
            <a:endParaRPr kumimoji="1" lang="en-US" altLang="zh-TW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5D79966-A827-F87E-18C5-8D0BDAA4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06" y="3933181"/>
            <a:ext cx="8809571" cy="88296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F67F20C-4D26-6B8C-DCF8-4000C5BB4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7" t="25554" r="23171" b="31290"/>
          <a:stretch/>
        </p:blipFill>
        <p:spPr>
          <a:xfrm>
            <a:off x="1241706" y="1684606"/>
            <a:ext cx="3343173" cy="2053592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8FB9BA-9680-4DF8-E19B-EF4710924CE9}"/>
              </a:ext>
            </a:extLst>
          </p:cNvPr>
          <p:cNvSpPr txBox="1"/>
          <p:nvPr/>
        </p:nvSpPr>
        <p:spPr>
          <a:xfrm>
            <a:off x="1241706" y="4816145"/>
            <a:ext cx="10684131" cy="2403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#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利用 </a:t>
            </a:r>
            <a:r>
              <a:rPr lang="en-US" altLang="zh-TW" sz="1600" dirty="0" err="1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model.add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()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方法依序將輸入層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-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隱藏層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以及隱藏層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-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輸出層的神經元連接網路逐一加入網路中</a:t>
            </a:r>
            <a:endParaRPr lang="en-US" altLang="zh-TW" sz="1600" dirty="0">
              <a:solidFill>
                <a:srgbClr val="303233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＃</a:t>
            </a:r>
            <a:r>
              <a:rPr lang="en-US" altLang="zh-TW" sz="1600" dirty="0" err="1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input_dim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() </a:t>
            </a:r>
            <a:r>
              <a:rPr lang="zh-TW" altLang="en-US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指輸入層為</a:t>
            </a:r>
            <a:r>
              <a:rPr lang="en-US" altLang="zh-TW" sz="1600" dirty="0">
                <a:solidFill>
                  <a:srgbClr val="FF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784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 #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上面第二個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add()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在建立輸出層時可以省略 </a:t>
            </a:r>
            <a:r>
              <a:rPr lang="en-US" altLang="zh-TW" sz="1600" dirty="0" err="1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input_dim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參數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,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因為 </a:t>
            </a:r>
            <a:r>
              <a:rPr lang="en-US" altLang="zh-TW" sz="1600" dirty="0" err="1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keras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會自動以上一層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(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隱藏層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)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的 </a:t>
            </a:r>
            <a:r>
              <a:rPr lang="en-US" altLang="zh-TW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unit=256 </a:t>
            </a:r>
            <a:r>
              <a:rPr lang="zh-TW" altLang="en-US" sz="1600" dirty="0">
                <a:solidFill>
                  <a:srgbClr val="303233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當作其輸入神經元之數目。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02535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4616</TotalTime>
  <Words>4087</Words>
  <Application>Microsoft Macintosh PowerPoint</Application>
  <PresentationFormat>寬螢幕</PresentationFormat>
  <Paragraphs>341</Paragraphs>
  <Slides>70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82" baseType="lpstr">
      <vt:lpstr>.Hiragino Kaku Gothic Interface W3</vt:lpstr>
      <vt:lpstr>新細明體</vt:lpstr>
      <vt:lpstr>標準系統字體</vt:lpstr>
      <vt:lpstr>Heiti SC Light</vt:lpstr>
      <vt:lpstr>HEITI SC MEDIUM</vt:lpstr>
      <vt:lpstr>source-serif-pro</vt:lpstr>
      <vt:lpstr>Arial</vt:lpstr>
      <vt:lpstr>Calibri</vt:lpstr>
      <vt:lpstr>Calibri Light</vt:lpstr>
      <vt:lpstr>Lato</vt:lpstr>
      <vt:lpstr>Wingdings</vt:lpstr>
      <vt:lpstr>Office 佈景主題</vt:lpstr>
      <vt:lpstr>PowerPoint 簡報</vt:lpstr>
      <vt:lpstr> 8-1 / 認識MNIST手寫辨識資料集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使用CNN打造MNIST手寫辨識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9-1 / 辨識Cifar-10資料集的彩色圖片</vt:lpstr>
      <vt:lpstr>9-1 / 辨識Cifar-10資料集的彩色圖片</vt:lpstr>
      <vt:lpstr>9-1 / 辨識Cifar-10資料集的彩色圖片</vt:lpstr>
      <vt:lpstr>9-1 / 辨識Cifar-10資料集的彩色圖片</vt:lpstr>
      <vt:lpstr>9-1 / 辨識Cifar-10資料集的彩色圖片</vt:lpstr>
      <vt:lpstr>9-1 / 辨識Cifar-10資料集的彩色圖片</vt:lpstr>
      <vt:lpstr>9-1 / 辨識Cifar-10資料集的彩色圖片</vt:lpstr>
      <vt:lpstr>9-1 / 辨識Cifar-10資料集的彩色圖片</vt:lpstr>
      <vt:lpstr>9-1 / 辨識Cifar-10資料集的彩色圖片</vt:lpstr>
      <vt:lpstr>9-1 / 辨識Cifar-10資料集的彩色圖片</vt:lpstr>
      <vt:lpstr>9-1 / 辨識Cifar-10資料集的彩色圖片</vt:lpstr>
      <vt:lpstr>9-1 / 辨識Cifar-10資料集的彩色圖片</vt:lpstr>
      <vt:lpstr>9-1 / 辨識Cifar-10資料集的彩色圖片</vt:lpstr>
      <vt:lpstr>PowerPoint 簡報</vt:lpstr>
      <vt:lpstr>9-1 / 辨識Cifar-10資料集的彩色圖片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桂如 林</dc:creator>
  <cp:lastModifiedBy>桂如 林</cp:lastModifiedBy>
  <cp:revision>125</cp:revision>
  <dcterms:created xsi:type="dcterms:W3CDTF">2023-02-01T14:33:06Z</dcterms:created>
  <dcterms:modified xsi:type="dcterms:W3CDTF">2023-02-20T11:31:47Z</dcterms:modified>
</cp:coreProperties>
</file>